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6" r:id="rId4"/>
    <p:sldId id="277" r:id="rId5"/>
    <p:sldId id="274" r:id="rId6"/>
    <p:sldId id="271" r:id="rId7"/>
    <p:sldId id="261" r:id="rId8"/>
    <p:sldId id="262" r:id="rId9"/>
    <p:sldId id="270" r:id="rId10"/>
    <p:sldId id="263" r:id="rId11"/>
    <p:sldId id="264" r:id="rId12"/>
    <p:sldId id="269" r:id="rId13"/>
    <p:sldId id="265" r:id="rId14"/>
    <p:sldId id="268" r:id="rId15"/>
    <p:sldId id="266" r:id="rId16"/>
    <p:sldId id="267" r:id="rId17"/>
    <p:sldId id="278" r:id="rId18"/>
    <p:sldId id="273" r:id="rId1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C2C0"/>
    <a:srgbClr val="99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10DF44-B972-2689-366F-709FECAC4C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4F6EC95-6889-8C6F-90B0-1F8FB43B28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27BBC81-0BC5-02CB-8E71-BFBA5DA55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BBD88-2D23-4D76-AE54-D99C420A43A9}" type="datetimeFigureOut">
              <a:rPr lang="fr-FR" smtClean="0"/>
              <a:t>19/08/2026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FD82777-2272-12B6-748F-72A74324C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5B42550-3392-FE94-13BB-BCCC905D1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FD7A6-7AC7-40DE-935C-54654BABD5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5855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BE4B4C-D61B-37B6-5A77-197A1888E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20E533F-E5E2-73A0-2379-4007AFDE59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827BA73-74BC-C073-1EB0-F1BF548EC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BBD88-2D23-4D76-AE54-D99C420A43A9}" type="datetimeFigureOut">
              <a:rPr lang="fr-FR" smtClean="0"/>
              <a:t>19/08/2026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8E075B3-9DC2-07EA-71CD-A84D6D75F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5329492-62C5-7F73-3F1D-40D11788E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FD7A6-7AC7-40DE-935C-54654BABD5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7927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624F692-B4C2-5B5C-7B3A-05413F8EC6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F330B4F-B248-F486-2594-D9C4FDEFFB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D391FEF-84B0-331E-810B-CB3A5B790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BBD88-2D23-4D76-AE54-D99C420A43A9}" type="datetimeFigureOut">
              <a:rPr lang="fr-FR" smtClean="0"/>
              <a:t>19/08/2026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5086818-E1F2-E191-0F22-2E2E84469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136EAB8-AAA7-A848-5549-B545D162C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FD7A6-7AC7-40DE-935C-54654BABD5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2545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7062B6-75B8-C3D9-9449-F0E8D3CD0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ED959AF-6D77-8B4F-37B9-53807E4F6F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FCB71B9-17A6-4AEB-562E-6871FD230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BBD88-2D23-4D76-AE54-D99C420A43A9}" type="datetimeFigureOut">
              <a:rPr lang="fr-FR" smtClean="0"/>
              <a:t>19/08/2026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650726B-FA3B-2272-DF3D-AFD5D5510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756ACBB-AB17-8615-CA58-D00200853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FD7A6-7AC7-40DE-935C-54654BABD5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5486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81F7212-7761-AC8E-E2C8-A1EA75FD7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AD9769E-6207-BA42-FE69-3C94BD89D6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FD632E3-1100-BB50-DDCF-2380EFC8F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BBD88-2D23-4D76-AE54-D99C420A43A9}" type="datetimeFigureOut">
              <a:rPr lang="fr-FR" smtClean="0"/>
              <a:t>19/08/2026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897D4C5-9535-0813-FF7C-4185B9A84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6D4082B-AA64-66CB-81F7-9FE04DA15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FD7A6-7AC7-40DE-935C-54654BABD5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6187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EA42B7-CD0C-5392-F490-6DE973AC3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1EB72FD-A937-E661-D9E2-352476D067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233AA86-494B-5225-0E45-F65773233F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9B319F3-64A8-FAA6-5B19-CC4B85029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BBD88-2D23-4D76-AE54-D99C420A43A9}" type="datetimeFigureOut">
              <a:rPr lang="fr-FR" smtClean="0"/>
              <a:t>19/08/2026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A64BBDE-ECEE-E591-A7F6-84BACE87E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F306130-26B3-3064-64CC-54E045C6B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FD7A6-7AC7-40DE-935C-54654BABD5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0640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F64749-951C-24DC-F772-4DD961CD4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A6F4948-5900-91B2-116D-F40BC9917E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AB704D-8C4B-6CE3-3C39-14E5875DA6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186368C-2B89-0758-6AE4-17316E6878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19B52BC6-2617-6E42-10B7-E36AFCB669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5DCEF400-70A0-76CF-F7E7-3EA0B3E78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BBD88-2D23-4D76-AE54-D99C420A43A9}" type="datetimeFigureOut">
              <a:rPr lang="fr-FR" smtClean="0"/>
              <a:t>19/08/2026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1A503CB4-3F3A-D322-DF35-5A4ED3523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AF6E82E3-BFA0-0F51-0CB2-E157C2578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FD7A6-7AC7-40DE-935C-54654BABD5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8246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69974A-C0C8-9211-666A-8427D6313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B460E51-0F00-DE06-EAB5-3B9C833B5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BBD88-2D23-4D76-AE54-D99C420A43A9}" type="datetimeFigureOut">
              <a:rPr lang="fr-FR" smtClean="0"/>
              <a:t>19/08/2026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8B562B4-F7C8-2977-B226-9EDDEB5CC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2291A15-2109-C78F-5CE5-EA615D150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FD7A6-7AC7-40DE-935C-54654BABD5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5177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9999AEA-4587-6C0A-22E6-C74B44088B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BBD88-2D23-4D76-AE54-D99C420A43A9}" type="datetimeFigureOut">
              <a:rPr lang="fr-FR" smtClean="0"/>
              <a:t>19/08/2026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6F12A00-1138-6689-24AC-7506544C44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FBD4329-6A02-452D-D540-971B16F69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FD7A6-7AC7-40DE-935C-54654BABD5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833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7B1667-D850-6AFE-6A8A-9A153EF7D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C5DCD4C-78C7-987B-DCC0-350C86C830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CBA8A67-EC25-FB21-3E41-FABB41FD31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E4EE20-B812-A4DF-FDBB-CBCC42A83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BBD88-2D23-4D76-AE54-D99C420A43A9}" type="datetimeFigureOut">
              <a:rPr lang="fr-FR" smtClean="0"/>
              <a:t>19/08/2026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16FD30E-A733-C83B-C0E2-C907F3AA8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5EB07-430F-BA9B-FBE5-18C79A315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FD7A6-7AC7-40DE-935C-54654BABD5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3284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741DFBE-2F05-B028-DD87-69ED0D1AF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C4DA4DC5-0180-B0C1-76A1-506F858A94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51C1FF-929F-32F6-55D3-B7F8AF78CF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E51B14D-81B7-A52D-E472-8B56131F4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BBD88-2D23-4D76-AE54-D99C420A43A9}" type="datetimeFigureOut">
              <a:rPr lang="fr-FR" smtClean="0"/>
              <a:t>19/08/2026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BFE39FD-36AA-3680-AF04-0C56EF39F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28DDAB2-F4AD-74EB-4198-6053B5264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FD7A6-7AC7-40DE-935C-54654BABD5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2144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C711CD8F-C773-5523-9359-ED8886A4F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E826C34-6DF1-A74E-1EEA-DA9A034AB5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82F32A1-B2DA-8404-A52E-28F56B091C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5BBD88-2D23-4D76-AE54-D99C420A43A9}" type="datetimeFigureOut">
              <a:rPr lang="fr-FR" smtClean="0"/>
              <a:t>19/08/2026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FD3B297-36FC-2976-F843-6E7DA1498A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B59DD2-FC95-1A55-2252-458230431E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DFD7A6-7AC7-40DE-935C-54654BABD5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5171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 8" descr="Une image contenant Caractère coloré, capture d’écran, art&#10;&#10;Description générée automatiquement">
            <a:extLst>
              <a:ext uri="{FF2B5EF4-FFF2-40B4-BE49-F238E27FC236}">
                <a16:creationId xmlns:a16="http://schemas.microsoft.com/office/drawing/2014/main" id="{D2BDDDF1-15C0-5828-C74E-3E54804C22D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089" b="74572"/>
          <a:stretch/>
        </p:blipFill>
        <p:spPr>
          <a:xfrm>
            <a:off x="40999" y="0"/>
            <a:ext cx="12195069" cy="6858000"/>
          </a:xfrm>
          <a:prstGeom prst="rect">
            <a:avLst/>
          </a:prstGeom>
        </p:spPr>
      </p:pic>
      <p:pic>
        <p:nvPicPr>
          <p:cNvPr id="13" name="Image 12" descr="Une image contenant texte, logo, Marque, Graphique&#10;&#10;Description générée automatiquement">
            <a:extLst>
              <a:ext uri="{FF2B5EF4-FFF2-40B4-BE49-F238E27FC236}">
                <a16:creationId xmlns:a16="http://schemas.microsoft.com/office/drawing/2014/main" id="{DDFF9B9E-5D0B-C964-E250-85DE3D180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87" y="253275"/>
            <a:ext cx="1323276" cy="1954327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DD04EDB4-A22E-CA36-C844-FF15CBCBEE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90577" y="5816496"/>
            <a:ext cx="3807795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fr-FR" sz="3200" dirty="0">
                <a:solidFill>
                  <a:srgbClr val="00B0F0"/>
                </a:solidFill>
                <a:latin typeface="Russo One" panose="02000503050000020004" pitchFamily="2" charset="0"/>
              </a:rPr>
              <a:t>SAISON 2026-2027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A986E8A-171A-5A95-FD20-DCE8959AD3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6548" y="-259246"/>
            <a:ext cx="6863970" cy="686397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AC734C4-3A28-C5F5-E3C9-7D1F7E6756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24132" y="253276"/>
            <a:ext cx="2498681" cy="1954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7176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F74237-09F1-1DE9-0C1D-0184E9149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93DD71D-8017-D168-C2F1-0AAD579721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 5" descr="Une image contenant Caractère coloré, capture d’écran, art&#10;&#10;Description générée automatiquement">
            <a:extLst>
              <a:ext uri="{FF2B5EF4-FFF2-40B4-BE49-F238E27FC236}">
                <a16:creationId xmlns:a16="http://schemas.microsoft.com/office/drawing/2014/main" id="{DDE28349-E895-2A1B-8748-0952A3EDAA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" y="0"/>
            <a:ext cx="4286859" cy="708559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2EB243F5-8900-3467-E093-8E4827E747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81" y="81348"/>
            <a:ext cx="975445" cy="1444877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017F1D7-E378-4B6F-7A03-91040E62A824}"/>
              </a:ext>
            </a:extLst>
          </p:cNvPr>
          <p:cNvSpPr txBox="1"/>
          <p:nvPr/>
        </p:nvSpPr>
        <p:spPr>
          <a:xfrm>
            <a:off x="5290457" y="803786"/>
            <a:ext cx="6898493" cy="61401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sz="1500" b="1" u="sng" dirty="0">
                <a:solidFill>
                  <a:prstClr val="black"/>
                </a:solidFill>
                <a:latin typeface="Arial"/>
              </a:rPr>
              <a:t>Déroulement de l’épreuve :</a:t>
            </a:r>
            <a:endParaRPr lang="fr-FR" sz="1500" dirty="0">
              <a:solidFill>
                <a:prstClr val="black"/>
              </a:solidFill>
              <a:latin typeface="Arial"/>
            </a:endParaRPr>
          </a:p>
          <a:p>
            <a:pPr>
              <a:spcAft>
                <a:spcPts val="600"/>
              </a:spcAft>
            </a:pPr>
            <a:r>
              <a:rPr lang="fr-FR" sz="1500" dirty="0">
                <a:solidFill>
                  <a:prstClr val="black"/>
                </a:solidFill>
                <a:latin typeface="Arial"/>
              </a:rPr>
              <a:t>L’enfant part devant la personne avec le ballon située à 45° à gauche du panier. </a:t>
            </a:r>
          </a:p>
          <a:p>
            <a:pPr>
              <a:spcAft>
                <a:spcPts val="600"/>
              </a:spcAft>
            </a:pPr>
            <a:r>
              <a:rPr lang="fr-FR" sz="1500" dirty="0">
                <a:solidFill>
                  <a:prstClr val="black"/>
                </a:solidFill>
                <a:latin typeface="Arial"/>
              </a:rPr>
              <a:t>Il doit partir en dribble main gauche sans faire de marcher puis faire un tir en course avec les bons appuis et la bonne main.</a:t>
            </a:r>
          </a:p>
          <a:p>
            <a:pPr>
              <a:spcAft>
                <a:spcPts val="600"/>
              </a:spcAft>
            </a:pPr>
            <a:r>
              <a:rPr lang="fr-FR" sz="1500" dirty="0">
                <a:solidFill>
                  <a:prstClr val="black"/>
                </a:solidFill>
                <a:latin typeface="Arial"/>
              </a:rPr>
              <a:t>Après chaque tir en course, il doit se diriger en courant en direction de la personne suivante avant de recommencer l’action de face puis sur le spot à 45° à droite.</a:t>
            </a:r>
          </a:p>
          <a:p>
            <a:pPr>
              <a:spcAft>
                <a:spcPts val="600"/>
              </a:spcAft>
            </a:pPr>
            <a:r>
              <a:rPr lang="fr-FR" sz="1500" dirty="0">
                <a:solidFill>
                  <a:prstClr val="black"/>
                </a:solidFill>
                <a:latin typeface="Arial"/>
              </a:rPr>
              <a:t>Une fois le 3</a:t>
            </a:r>
            <a:r>
              <a:rPr lang="fr-FR" sz="1500" baseline="30000" dirty="0">
                <a:solidFill>
                  <a:prstClr val="black"/>
                </a:solidFill>
                <a:latin typeface="Arial"/>
              </a:rPr>
              <a:t>ème</a:t>
            </a:r>
            <a:r>
              <a:rPr lang="fr-FR" sz="1500" dirty="0">
                <a:solidFill>
                  <a:prstClr val="black"/>
                </a:solidFill>
                <a:latin typeface="Arial"/>
              </a:rPr>
              <a:t> passage effectué, l’enfant recommence le parcours jusqu’à la fin du temps imparti.</a:t>
            </a:r>
          </a:p>
          <a:p>
            <a:pPr>
              <a:spcAft>
                <a:spcPts val="600"/>
              </a:spcAft>
            </a:pPr>
            <a:r>
              <a:rPr lang="fr-FR" sz="1500" dirty="0">
                <a:solidFill>
                  <a:prstClr val="black"/>
                </a:solidFill>
                <a:latin typeface="Arial"/>
              </a:rPr>
              <a:t>Pour le spot central, l’enfant a le choix d’arriver par la gauche ou la droite de la personne avec le ballon.</a:t>
            </a:r>
          </a:p>
          <a:p>
            <a:pPr>
              <a:spcAft>
                <a:spcPts val="600"/>
              </a:spcAft>
            </a:pPr>
            <a:r>
              <a:rPr lang="fr-FR" sz="1500" dirty="0">
                <a:solidFill>
                  <a:prstClr val="black"/>
                </a:solidFill>
                <a:latin typeface="Arial"/>
              </a:rPr>
              <a:t>Les rebonds sont pris par les personnes qui ont transmis le ballon.</a:t>
            </a:r>
          </a:p>
          <a:p>
            <a:pPr>
              <a:spcAft>
                <a:spcPts val="600"/>
              </a:spcAft>
            </a:pPr>
            <a:r>
              <a:rPr lang="fr-FR" sz="1400" b="1" i="1" dirty="0">
                <a:solidFill>
                  <a:prstClr val="black"/>
                </a:solidFill>
                <a:latin typeface="Arial"/>
              </a:rPr>
              <a:t>N.B. : Tir en course à gauche : appuis gauche-droite + lâcher de balle main gauche.</a:t>
            </a:r>
          </a:p>
          <a:p>
            <a:pPr>
              <a:spcAft>
                <a:spcPts val="600"/>
              </a:spcAft>
            </a:pPr>
            <a:r>
              <a:rPr lang="fr-FR" sz="1400" b="1" i="1" dirty="0">
                <a:solidFill>
                  <a:prstClr val="black"/>
                </a:solidFill>
                <a:latin typeface="Arial"/>
              </a:rPr>
              <a:t>Tir en course à droite : appuis droite-gauche + lâcher de balle main droite.</a:t>
            </a:r>
          </a:p>
          <a:p>
            <a:pPr>
              <a:spcAft>
                <a:spcPts val="600"/>
              </a:spcAft>
            </a:pPr>
            <a:endParaRPr lang="fr-FR" sz="100" dirty="0">
              <a:solidFill>
                <a:prstClr val="black"/>
              </a:solidFill>
              <a:latin typeface="Arial"/>
            </a:endParaRPr>
          </a:p>
          <a:p>
            <a:pPr>
              <a:spcAft>
                <a:spcPts val="600"/>
              </a:spcAft>
            </a:pPr>
            <a:r>
              <a:rPr lang="fr-FR" sz="1500" b="1" u="sng" dirty="0">
                <a:solidFill>
                  <a:srgbClr val="FF0000"/>
                </a:solidFill>
                <a:latin typeface="Arial"/>
              </a:rPr>
              <a:t>Comptabilisation des points : 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fr-FR" sz="1500" dirty="0">
                <a:solidFill>
                  <a:prstClr val="black"/>
                </a:solidFill>
                <a:latin typeface="Arial"/>
              </a:rPr>
              <a:t>Panier marqué avec les « bons appuis » et la « bonne main » : </a:t>
            </a:r>
            <a:r>
              <a:rPr lang="fr-FR" sz="1500" b="1" dirty="0">
                <a:solidFill>
                  <a:srgbClr val="00B050"/>
                </a:solidFill>
                <a:latin typeface="Arial"/>
              </a:rPr>
              <a:t>4 points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fr-FR" sz="1500" dirty="0">
                <a:solidFill>
                  <a:prstClr val="black"/>
                </a:solidFill>
                <a:latin typeface="Arial"/>
              </a:rPr>
              <a:t>Panier marqué avec les « bons appuis » et la « mauvaise main » : </a:t>
            </a:r>
            <a:r>
              <a:rPr lang="fr-FR" sz="1500" b="1" dirty="0">
                <a:solidFill>
                  <a:srgbClr val="00B050"/>
                </a:solidFill>
                <a:latin typeface="Arial"/>
              </a:rPr>
              <a:t>2 points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fr-FR" sz="1500" dirty="0">
                <a:solidFill>
                  <a:prstClr val="black"/>
                </a:solidFill>
                <a:latin typeface="Arial"/>
              </a:rPr>
              <a:t>Panier marqué avec les « mauvais appuis » / « marcher » / panier raté : </a:t>
            </a:r>
            <a:r>
              <a:rPr lang="fr-FR" sz="1500" b="1" dirty="0">
                <a:solidFill>
                  <a:srgbClr val="00B050"/>
                </a:solidFill>
                <a:latin typeface="Arial"/>
              </a:rPr>
              <a:t>0 point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F7DCD12-168A-2E04-AE4E-2085D7646A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1019" y="1007099"/>
            <a:ext cx="3601769" cy="253068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D3ED779-1089-5A13-1F25-FA857DAE53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1020" y="4034329"/>
            <a:ext cx="3601768" cy="253068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9912554-AA89-D25D-A3F0-E5C4234E79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50872" y="81348"/>
            <a:ext cx="1183491" cy="925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1096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910AC7-F4EC-17A4-38B3-F3D45F6E3F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9452ECE-BC90-6628-0374-CC44C7F7A3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 5" descr="Une image contenant Caractère coloré, capture d’écran, art&#10;&#10;Description générée automatiquement">
            <a:extLst>
              <a:ext uri="{FF2B5EF4-FFF2-40B4-BE49-F238E27FC236}">
                <a16:creationId xmlns:a16="http://schemas.microsoft.com/office/drawing/2014/main" id="{D071385B-CFA6-BE01-B968-3186F3D9FB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0"/>
            <a:ext cx="4807975" cy="6795810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D2E071F4-D404-5291-2C6B-5601BBF484EF}"/>
              </a:ext>
            </a:extLst>
          </p:cNvPr>
          <p:cNvSpPr txBox="1">
            <a:spLocks/>
          </p:cNvSpPr>
          <p:nvPr/>
        </p:nvSpPr>
        <p:spPr>
          <a:xfrm>
            <a:off x="3930525" y="62200"/>
            <a:ext cx="4807975" cy="133514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b="1" u="sng" dirty="0">
                <a:solidFill>
                  <a:srgbClr val="FFC00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PANIER D’OR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B772168-F59B-9377-75AF-1A6EF457AA71}"/>
              </a:ext>
            </a:extLst>
          </p:cNvPr>
          <p:cNvSpPr txBox="1"/>
          <p:nvPr/>
        </p:nvSpPr>
        <p:spPr>
          <a:xfrm>
            <a:off x="6361611" y="1143161"/>
            <a:ext cx="4753777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u="sng" dirty="0">
                <a:solidFill>
                  <a:srgbClr val="C0000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Epreuve 3 :</a:t>
            </a:r>
          </a:p>
          <a:p>
            <a:r>
              <a:rPr lang="fr-FR" sz="2000" dirty="0" err="1">
                <a:solidFill>
                  <a:srgbClr val="C0000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Rosanne</a:t>
            </a:r>
            <a:r>
              <a:rPr lang="fr-FR" sz="2000" dirty="0">
                <a:solidFill>
                  <a:srgbClr val="C0000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LE SEYEC</a:t>
            </a:r>
          </a:p>
          <a:p>
            <a:r>
              <a:rPr lang="fr-FR" dirty="0">
                <a:solidFill>
                  <a:srgbClr val="C0000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Née à Lorient en 2004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748ED3C6-34F4-F6DD-8395-289A10BF5428}"/>
              </a:ext>
            </a:extLst>
          </p:cNvPr>
          <p:cNvSpPr txBox="1">
            <a:spLocks/>
          </p:cNvSpPr>
          <p:nvPr/>
        </p:nvSpPr>
        <p:spPr>
          <a:xfrm>
            <a:off x="6158023" y="2128047"/>
            <a:ext cx="5690059" cy="4459366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fr-FR" sz="1800" b="1" u="sng" dirty="0">
                <a:solidFill>
                  <a:srgbClr val="00206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Parcours sportif  :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fr-FR" sz="1700" u="sng" dirty="0">
                <a:solidFill>
                  <a:srgbClr val="00206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Formation :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fr-FR" sz="1700" dirty="0">
                <a:solidFill>
                  <a:srgbClr val="00206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U7-U11 : BC </a:t>
            </a:r>
            <a:r>
              <a:rPr lang="fr-FR" sz="1700" dirty="0" err="1">
                <a:solidFill>
                  <a:srgbClr val="00206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Sournais</a:t>
            </a:r>
            <a:r>
              <a:rPr lang="fr-FR" sz="1700" dirty="0">
                <a:solidFill>
                  <a:srgbClr val="00206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/ MB Noyal Pontivy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fr-FR" sz="1700" dirty="0">
                <a:solidFill>
                  <a:srgbClr val="00206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U12-U13 : ES Saint-Avé Basket / CLE Vannes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fr-FR" sz="1700" dirty="0">
                <a:solidFill>
                  <a:srgbClr val="00206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U14-U15 : ES Saint-Avé Basket / Pôle Espoirs BZH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fr-FR" sz="1700" dirty="0">
                <a:solidFill>
                  <a:srgbClr val="00206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U16-U18 : ES Saint-Avé Basket / Centre Fédéral BB (Pôle France) + Equipe de France U18-U20 / Equipe de France 3x3</a:t>
            </a:r>
          </a:p>
          <a:p>
            <a:pPr>
              <a:lnSpc>
                <a:spcPct val="100000"/>
              </a:lnSpc>
              <a:buFontTx/>
              <a:buChar char="-"/>
            </a:pPr>
            <a:endParaRPr lang="fr-FR" sz="500" u="sng" dirty="0">
              <a:solidFill>
                <a:srgbClr val="002060"/>
              </a:solidFill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>
              <a:lnSpc>
                <a:spcPct val="100000"/>
              </a:lnSpc>
              <a:buFontTx/>
              <a:buChar char="-"/>
            </a:pPr>
            <a:r>
              <a:rPr lang="fr-FR" sz="1700" u="sng" dirty="0">
                <a:solidFill>
                  <a:srgbClr val="00206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Professionnel :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fr-FR" sz="1700" dirty="0">
                <a:solidFill>
                  <a:srgbClr val="00206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Champagne Basket Féminin (LF2)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fr-FR" sz="1700" dirty="0">
                <a:solidFill>
                  <a:srgbClr val="00206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C’Chartres Basket Féminin (LF2/Ligue Féminine)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fr-FR" sz="1700" dirty="0">
                <a:solidFill>
                  <a:srgbClr val="00206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Union Féminine Angers Basket 49 (Ligue Féminine)</a:t>
            </a:r>
          </a:p>
          <a:p>
            <a:pPr marL="0" indent="0">
              <a:lnSpc>
                <a:spcPct val="100000"/>
              </a:lnSpc>
              <a:buNone/>
            </a:pPr>
            <a:endParaRPr lang="fr-FR" sz="1700" i="1" u="sng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85709FB-6097-32EB-9EF3-4D6CDE6488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301" y="74028"/>
            <a:ext cx="975445" cy="144487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E5C7AD9-6AD8-4A03-EF88-6C8D64780F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0048" y="1518905"/>
            <a:ext cx="4753777" cy="475377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65ADCEF-367C-75EE-28A6-C818BECEBD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78798" y="128896"/>
            <a:ext cx="1707028" cy="133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1657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390755-C813-AD3E-1E90-87D1D64C86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97F53DD-9982-55E8-7474-2E10374A4A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 5" descr="Une image contenant Caractère coloré, capture d’écran, art&#10;&#10;Description générée automatiquement">
            <a:extLst>
              <a:ext uri="{FF2B5EF4-FFF2-40B4-BE49-F238E27FC236}">
                <a16:creationId xmlns:a16="http://schemas.microsoft.com/office/drawing/2014/main" id="{665A9C2E-FA23-465B-97D1-CDD684FEDC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0"/>
            <a:ext cx="4807975" cy="6795810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1908FC84-77E5-F6F7-B053-E6F6F8446F47}"/>
              </a:ext>
            </a:extLst>
          </p:cNvPr>
          <p:cNvSpPr txBox="1">
            <a:spLocks/>
          </p:cNvSpPr>
          <p:nvPr/>
        </p:nvSpPr>
        <p:spPr>
          <a:xfrm>
            <a:off x="4460867" y="-92692"/>
            <a:ext cx="3747292" cy="154799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u="sng" dirty="0">
                <a:solidFill>
                  <a:srgbClr val="FFC00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PANIER D’OR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F0F48DA-6B80-9414-9826-B97ED964389A}"/>
              </a:ext>
            </a:extLst>
          </p:cNvPr>
          <p:cNvSpPr txBox="1"/>
          <p:nvPr/>
        </p:nvSpPr>
        <p:spPr>
          <a:xfrm>
            <a:off x="6561765" y="1464036"/>
            <a:ext cx="4865591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u="sng" dirty="0">
                <a:solidFill>
                  <a:srgbClr val="C0000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Epreuve 3 :</a:t>
            </a:r>
          </a:p>
          <a:p>
            <a:r>
              <a:rPr lang="fr-FR" sz="3200" dirty="0" err="1">
                <a:solidFill>
                  <a:srgbClr val="C0000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Rosanne</a:t>
            </a:r>
            <a:r>
              <a:rPr lang="fr-FR" sz="3200" dirty="0">
                <a:solidFill>
                  <a:srgbClr val="C0000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LE SEYEC</a:t>
            </a:r>
          </a:p>
          <a:p>
            <a:endParaRPr lang="fr-FR" dirty="0"/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3CA0AB9B-B5E4-8655-B8B5-27B9685507EF}"/>
              </a:ext>
            </a:extLst>
          </p:cNvPr>
          <p:cNvSpPr txBox="1">
            <a:spLocks/>
          </p:cNvSpPr>
          <p:nvPr/>
        </p:nvSpPr>
        <p:spPr>
          <a:xfrm>
            <a:off x="6334513" y="2724539"/>
            <a:ext cx="5513569" cy="374782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fr-FR" sz="1700" dirty="0">
                <a:solidFill>
                  <a:srgbClr val="00206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Hauteur du panier : 2,60m</a:t>
            </a:r>
          </a:p>
          <a:p>
            <a:pPr>
              <a:lnSpc>
                <a:spcPct val="150000"/>
              </a:lnSpc>
            </a:pPr>
            <a:r>
              <a:rPr lang="fr-FR" sz="1700" dirty="0">
                <a:solidFill>
                  <a:srgbClr val="00206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Ballon : taille 5</a:t>
            </a:r>
          </a:p>
          <a:p>
            <a:pPr>
              <a:lnSpc>
                <a:spcPct val="150000"/>
              </a:lnSpc>
            </a:pPr>
            <a:r>
              <a:rPr lang="fr-FR" sz="1700" dirty="0">
                <a:solidFill>
                  <a:srgbClr val="00206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Durée : 45 secondes</a:t>
            </a:r>
          </a:p>
          <a:p>
            <a:pPr>
              <a:lnSpc>
                <a:spcPct val="150000"/>
              </a:lnSpc>
            </a:pPr>
            <a:r>
              <a:rPr lang="fr-FR" sz="1700" dirty="0">
                <a:solidFill>
                  <a:srgbClr val="00206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Matériel nécessaire : 2 ballons – 3 personnes (rebond et passe)</a:t>
            </a:r>
          </a:p>
          <a:p>
            <a:pPr>
              <a:lnSpc>
                <a:spcPct val="150000"/>
              </a:lnSpc>
            </a:pPr>
            <a:r>
              <a:rPr lang="fr-FR" sz="1700" dirty="0">
                <a:solidFill>
                  <a:srgbClr val="00206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Lancer-franc (distance adaptée comme en compétition pour la catégorie U11)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586DC78-F968-69D6-EDA2-495957791D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301" y="74028"/>
            <a:ext cx="975445" cy="144487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C149B85-66CB-8E96-8997-D61105046D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0048" y="1518905"/>
            <a:ext cx="4753777" cy="475377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2908459-E002-96B7-97BA-D2E87859D2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78798" y="128896"/>
            <a:ext cx="1707028" cy="133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083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541E8F-F72F-E3E7-1412-DE5AA2F4D4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3D89C4E-986F-2435-4442-931B5AA446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 5" descr="Une image contenant Caractère coloré, capture d’écran, art&#10;&#10;Description générée automatiquement">
            <a:extLst>
              <a:ext uri="{FF2B5EF4-FFF2-40B4-BE49-F238E27FC236}">
                <a16:creationId xmlns:a16="http://schemas.microsoft.com/office/drawing/2014/main" id="{753E80ED-F122-64F6-8336-9E8A4D6F8F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" y="0"/>
            <a:ext cx="4286859" cy="708559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287AB068-EF43-C6C6-7FFC-FA9B208C94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81" y="81348"/>
            <a:ext cx="975445" cy="1444877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7548D7C-4DB1-F303-4468-DAB21526FA22}"/>
              </a:ext>
            </a:extLst>
          </p:cNvPr>
          <p:cNvSpPr txBox="1"/>
          <p:nvPr/>
        </p:nvSpPr>
        <p:spPr>
          <a:xfrm>
            <a:off x="5725097" y="803786"/>
            <a:ext cx="6213339" cy="4281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Aft>
                <a:spcPts val="600"/>
              </a:spcAft>
              <a:buClr>
                <a:srgbClr val="7162FE"/>
              </a:buClr>
              <a:buSzTx/>
              <a:buFont typeface="Avenir Next LT Pro" panose="020B0504020202020204" pitchFamily="34" charset="0"/>
              <a:buNone/>
              <a:tabLst/>
              <a:defRPr/>
            </a:pPr>
            <a:r>
              <a:rPr kumimoji="0" lang="en-US" sz="1500" b="1" i="0" u="sng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Déroulement</a:t>
            </a:r>
            <a:r>
              <a:rPr kumimoji="0" lang="en-US" sz="1500" b="1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de </a:t>
            </a:r>
            <a:r>
              <a:rPr kumimoji="0" lang="en-US" sz="1500" b="1" i="0" u="sng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l’épreuve</a:t>
            </a:r>
            <a:r>
              <a:rPr kumimoji="0" lang="en-US" sz="1500" b="1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:</a:t>
            </a:r>
          </a:p>
          <a:p>
            <a:pPr marR="0" lvl="0" algn="l" defTabSz="914400" rtl="0" eaLnBrk="1" fontAlgn="auto" latinLnBrk="0" hangingPunct="1">
              <a:lnSpc>
                <a:spcPct val="150000"/>
              </a:lnSpc>
              <a:spcAft>
                <a:spcPts val="600"/>
              </a:spcAft>
              <a:buClr>
                <a:srgbClr val="7162FE"/>
              </a:buClr>
              <a:buSzTx/>
              <a:tabLst/>
              <a:defRPr/>
            </a:pP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Plusieur</a:t>
            </a:r>
            <a:r>
              <a:rPr lang="en-US" sz="1500" dirty="0">
                <a:latin typeface="Arial"/>
              </a:rPr>
              <a:t>s </a:t>
            </a:r>
            <a:r>
              <a:rPr lang="en-US" sz="1500" dirty="0" err="1">
                <a:latin typeface="Arial"/>
              </a:rPr>
              <a:t>séries</a:t>
            </a:r>
            <a:r>
              <a:rPr lang="en-US" sz="1500" dirty="0">
                <a:latin typeface="Arial"/>
              </a:rPr>
              <a:t> de 2 lancer-francs </a:t>
            </a:r>
            <a:r>
              <a:rPr lang="en-US" sz="1500" dirty="0" err="1">
                <a:latin typeface="Arial"/>
              </a:rPr>
              <a:t>consécutifs</a:t>
            </a:r>
            <a:r>
              <a:rPr lang="en-US" sz="1500" dirty="0">
                <a:latin typeface="Arial"/>
              </a:rPr>
              <a:t>.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50000"/>
              </a:lnSpc>
              <a:spcAft>
                <a:spcPts val="600"/>
              </a:spcAft>
              <a:buClr>
                <a:srgbClr val="7162FE"/>
              </a:buClr>
              <a:buSzTx/>
              <a:tabLst/>
              <a:defRPr/>
            </a:pP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L’enfant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tire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une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série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de 2 lancer-francs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puis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il doit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aller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mettre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un pied dans le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rond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central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avant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de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revenir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tirer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la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série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suivante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</a:p>
          <a:p>
            <a:pPr marR="0" lvl="0" algn="l" defTabSz="914400" rtl="0" eaLnBrk="1" fontAlgn="auto" latinLnBrk="0" hangingPunct="1">
              <a:lnSpc>
                <a:spcPct val="150000"/>
              </a:lnSpc>
              <a:spcAft>
                <a:spcPts val="600"/>
              </a:spcAft>
              <a:buClr>
                <a:srgbClr val="7162FE"/>
              </a:buClr>
              <a:buSzTx/>
              <a:tabLst/>
              <a:defRPr/>
            </a:pPr>
            <a:r>
              <a:rPr lang="en-US" sz="1500" dirty="0" err="1">
                <a:latin typeface="Arial"/>
              </a:rPr>
              <a:t>Organisation</a:t>
            </a:r>
            <a:r>
              <a:rPr lang="en-US" sz="1500" dirty="0">
                <a:latin typeface="Arial"/>
              </a:rPr>
              <a:t> du </a:t>
            </a:r>
            <a:r>
              <a:rPr lang="en-US" sz="1500" dirty="0" err="1">
                <a:latin typeface="Arial"/>
              </a:rPr>
              <a:t>passeur</a:t>
            </a:r>
            <a:r>
              <a:rPr lang="en-US" sz="1500" dirty="0">
                <a:latin typeface="Arial"/>
              </a:rPr>
              <a:t> et du </a:t>
            </a:r>
            <a:r>
              <a:rPr lang="en-US" sz="1500" dirty="0" err="1">
                <a:latin typeface="Arial"/>
              </a:rPr>
              <a:t>rebondeur</a:t>
            </a:r>
            <a:r>
              <a:rPr lang="en-US" sz="1500" dirty="0">
                <a:latin typeface="Arial"/>
              </a:rPr>
              <a:t> pour </a:t>
            </a:r>
            <a:r>
              <a:rPr lang="en-US" sz="1500" dirty="0" err="1">
                <a:latin typeface="Arial"/>
              </a:rPr>
              <a:t>faciliter</a:t>
            </a:r>
            <a:r>
              <a:rPr lang="en-US" sz="1500" dirty="0">
                <a:latin typeface="Arial"/>
              </a:rPr>
              <a:t> la </a:t>
            </a:r>
            <a:r>
              <a:rPr lang="en-US" sz="1500" dirty="0" err="1">
                <a:latin typeface="Arial"/>
              </a:rPr>
              <a:t>réussite</a:t>
            </a:r>
            <a:r>
              <a:rPr lang="en-US" sz="1500" dirty="0">
                <a:latin typeface="Arial"/>
              </a:rPr>
              <a:t> du </a:t>
            </a:r>
            <a:r>
              <a:rPr lang="en-US" sz="1500" dirty="0" err="1">
                <a:latin typeface="Arial"/>
              </a:rPr>
              <a:t>tireur</a:t>
            </a:r>
            <a:r>
              <a:rPr lang="en-US" sz="1500" dirty="0">
                <a:latin typeface="Arial"/>
              </a:rPr>
              <a:t>.</a:t>
            </a:r>
          </a:p>
          <a:p>
            <a:pPr marR="0" lvl="0" algn="l" defTabSz="914400" rtl="0" eaLnBrk="1" fontAlgn="auto" latinLnBrk="0" hangingPunct="1">
              <a:spcAft>
                <a:spcPts val="600"/>
              </a:spcAft>
              <a:buClr>
                <a:srgbClr val="7162FE"/>
              </a:buClr>
              <a:buSzTx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50000"/>
              </a:lnSpc>
              <a:spcAft>
                <a:spcPts val="600"/>
              </a:spcAft>
              <a:buClr>
                <a:srgbClr val="7162FE"/>
              </a:buClr>
              <a:buSzTx/>
              <a:tabLst/>
              <a:defRPr/>
            </a:pPr>
            <a:r>
              <a:rPr lang="en-US" sz="1500" b="1" u="sng" dirty="0" err="1">
                <a:solidFill>
                  <a:srgbClr val="FF0000"/>
                </a:solidFill>
                <a:latin typeface="Arial"/>
              </a:rPr>
              <a:t>Comptabilisation</a:t>
            </a:r>
            <a:r>
              <a:rPr kumimoji="0" lang="en-US" sz="15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des points : 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Aft>
                <a:spcPts val="600"/>
              </a:spcAft>
              <a:buClr>
                <a:srgbClr val="7162FE"/>
              </a:buClr>
              <a:buSzTx/>
              <a:buFontTx/>
              <a:buChar char="-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Lancer-franc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marqué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: 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 point.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Aft>
                <a:spcPts val="600"/>
              </a:spcAft>
              <a:buClr>
                <a:srgbClr val="7162FE"/>
              </a:buClr>
              <a:buSzTx/>
              <a:buFontTx/>
              <a:buChar char="-"/>
              <a:tabLst/>
              <a:defRPr/>
            </a:pPr>
            <a:r>
              <a:rPr lang="en-US" sz="1500" dirty="0">
                <a:latin typeface="Arial"/>
              </a:rPr>
              <a:t>2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lancer-francs marqués sur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une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même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série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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attribution d’un point bonus : 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 points.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826C2AA-40BE-5509-499D-E254C80B903C}"/>
              </a:ext>
            </a:extLst>
          </p:cNvPr>
          <p:cNvSpPr txBox="1"/>
          <p:nvPr/>
        </p:nvSpPr>
        <p:spPr>
          <a:xfrm>
            <a:off x="580103" y="4858317"/>
            <a:ext cx="11358333" cy="18557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3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Précisions : </a:t>
            </a:r>
          </a:p>
          <a:p>
            <a:pPr>
              <a:lnSpc>
                <a:spcPct val="150000"/>
              </a:lnSpc>
            </a:pPr>
            <a:r>
              <a:rPr lang="fr-FR" sz="1300" b="1" i="1" dirty="0">
                <a:latin typeface="Arial" panose="020B0604020202020204" pitchFamily="34" charset="0"/>
                <a:cs typeface="Arial" panose="020B0604020202020204" pitchFamily="34" charset="0"/>
              </a:rPr>
              <a:t>Pied sur la ligne ou le repère identifié au sol au moment du tir ou sur la réception des appuis suivant le tir = panier refusé. </a:t>
            </a:r>
          </a:p>
          <a:p>
            <a:pPr>
              <a:lnSpc>
                <a:spcPct val="150000"/>
              </a:lnSpc>
            </a:pPr>
            <a:r>
              <a:rPr lang="fr-FR" sz="1300" b="1" i="1" dirty="0">
                <a:latin typeface="Arial" panose="020B0604020202020204" pitchFamily="34" charset="0"/>
                <a:cs typeface="Arial" panose="020B0604020202020204" pitchFamily="34" charset="0"/>
              </a:rPr>
              <a:t>Obligation d’aller poser le pied dans le rond central après le deuxième tir d’une série sinon lancer franc non comptabilisé même s’il est marqué. </a:t>
            </a:r>
          </a:p>
          <a:p>
            <a:pPr>
              <a:lnSpc>
                <a:spcPct val="150000"/>
              </a:lnSpc>
            </a:pPr>
            <a:r>
              <a:rPr lang="fr-FR" sz="1300" b="1" i="1" dirty="0">
                <a:latin typeface="Arial" panose="020B0604020202020204" pitchFamily="34" charset="0"/>
                <a:cs typeface="Arial" panose="020B0604020202020204" pitchFamily="34" charset="0"/>
              </a:rPr>
              <a:t>Si le signal de fin d’épreuve retentit lors d’un tir </a:t>
            </a:r>
            <a:r>
              <a:rPr lang="fr-FR" sz="1300" b="1" i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fr-FR" sz="1300" b="1" i="1" dirty="0">
                <a:latin typeface="Arial" panose="020B0604020202020204" pitchFamily="34" charset="0"/>
                <a:cs typeface="Arial" panose="020B0604020202020204" pitchFamily="34" charset="0"/>
              </a:rPr>
              <a:t> si le ballon est parti des mains du tireur au moment du signal, le tir sera comptabilisé s’il est marqué.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6ED6F00-4DB4-7BB8-0CFA-AAB6B2D0E1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826" y="1607573"/>
            <a:ext cx="4406756" cy="3098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9238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22D067-A67E-253E-8DEA-C4A43F1493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34D8B17-3D45-7870-D2DE-C8CF3BA44D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 5" descr="Une image contenant Caractère coloré, capture d’écran, art&#10;&#10;Description générée automatiquement">
            <a:extLst>
              <a:ext uri="{FF2B5EF4-FFF2-40B4-BE49-F238E27FC236}">
                <a16:creationId xmlns:a16="http://schemas.microsoft.com/office/drawing/2014/main" id="{453F6AF9-057E-A471-1146-65409D0A11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0"/>
            <a:ext cx="4807975" cy="6795810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09B759B6-A67C-1167-97C6-D0860715CDED}"/>
              </a:ext>
            </a:extLst>
          </p:cNvPr>
          <p:cNvSpPr txBox="1">
            <a:spLocks/>
          </p:cNvSpPr>
          <p:nvPr/>
        </p:nvSpPr>
        <p:spPr>
          <a:xfrm>
            <a:off x="4227479" y="-44382"/>
            <a:ext cx="3737045" cy="154799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u="sng" dirty="0">
                <a:solidFill>
                  <a:srgbClr val="FFC00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PANIER D’OR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2E44524-3D82-9CE4-88FB-DE07F6A7D6FE}"/>
              </a:ext>
            </a:extLst>
          </p:cNvPr>
          <p:cNvSpPr txBox="1"/>
          <p:nvPr/>
        </p:nvSpPr>
        <p:spPr>
          <a:xfrm>
            <a:off x="1674782" y="1139621"/>
            <a:ext cx="48655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>
                <a:solidFill>
                  <a:srgbClr val="C0000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Epreuve 4 :</a:t>
            </a:r>
          </a:p>
          <a:p>
            <a:r>
              <a:rPr lang="fr-FR" dirty="0">
                <a:solidFill>
                  <a:srgbClr val="C0000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Victor MAURY</a:t>
            </a:r>
          </a:p>
          <a:p>
            <a:r>
              <a:rPr lang="fr-FR" dirty="0">
                <a:solidFill>
                  <a:srgbClr val="C0000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Né à Ploemeur en 2004  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63C68B46-AF88-F7D2-D5CE-A31578542856}"/>
              </a:ext>
            </a:extLst>
          </p:cNvPr>
          <p:cNvSpPr txBox="1">
            <a:spLocks/>
          </p:cNvSpPr>
          <p:nvPr/>
        </p:nvSpPr>
        <p:spPr>
          <a:xfrm>
            <a:off x="748740" y="2211354"/>
            <a:ext cx="6323864" cy="402040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fr-FR" sz="1800" u="sng" dirty="0">
                <a:solidFill>
                  <a:srgbClr val="00206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Parcours sportif :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fr-FR" sz="1700" u="sng" dirty="0">
                <a:solidFill>
                  <a:srgbClr val="00206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Formation :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fr-FR" sz="1700" dirty="0">
                <a:solidFill>
                  <a:srgbClr val="00206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U7-U11 : Caudan Basket / FOLC Lorient Ouest Basket / Basket Quéven BS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fr-FR" sz="1700" dirty="0">
                <a:solidFill>
                  <a:srgbClr val="00206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U12-U13 : Basket Quéven BS / CLE Lorient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fr-FR" sz="1700" dirty="0">
                <a:solidFill>
                  <a:srgbClr val="00206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U14-U15 : CEP Lorient Basket / Camp National U15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fr-FR" sz="1700" dirty="0">
                <a:solidFill>
                  <a:srgbClr val="00206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Centre de Formation :  JL Bourg en Bresse</a:t>
            </a:r>
          </a:p>
          <a:p>
            <a:pPr>
              <a:lnSpc>
                <a:spcPct val="100000"/>
              </a:lnSpc>
              <a:buFontTx/>
              <a:buChar char="-"/>
            </a:pPr>
            <a:endParaRPr lang="fr-FR" sz="500" dirty="0">
              <a:solidFill>
                <a:srgbClr val="002060"/>
              </a:solidFill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>
              <a:lnSpc>
                <a:spcPct val="100000"/>
              </a:lnSpc>
              <a:buFontTx/>
              <a:buChar char="-"/>
            </a:pPr>
            <a:r>
              <a:rPr lang="fr-FR" sz="1700" u="sng" dirty="0">
                <a:solidFill>
                  <a:srgbClr val="00206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Professionnel :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fr-FR" sz="1700" dirty="0">
                <a:solidFill>
                  <a:srgbClr val="00206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SO Maritime Boulogne (NM1)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fr-FR" sz="1700" dirty="0">
                <a:solidFill>
                  <a:srgbClr val="00206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CEP Lorient Breizh Basket (NM1)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6CDC56-18F0-B8F9-9EB3-3754ABDA4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301" y="74028"/>
            <a:ext cx="975445" cy="144487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4762317-E6E1-7EDB-49CB-ED3891E722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81812" y="168468"/>
            <a:ext cx="1707028" cy="133514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FAD0343B-713F-D3E9-C1E5-676DD4F4D6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5058" y="1672076"/>
            <a:ext cx="4278202" cy="4768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3796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551075-CE58-BD82-3DB8-F8E2B05DF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640D3CF-6F61-F37D-847E-4E2107593E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 5" descr="Une image contenant Caractère coloré, capture d’écran, art&#10;&#10;Description générée automatiquement">
            <a:extLst>
              <a:ext uri="{FF2B5EF4-FFF2-40B4-BE49-F238E27FC236}">
                <a16:creationId xmlns:a16="http://schemas.microsoft.com/office/drawing/2014/main" id="{354B180E-55A4-6AE2-F2ED-2570733001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0"/>
            <a:ext cx="4807975" cy="6795810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00328EA6-9D5E-5BF5-CA6C-09706322D261}"/>
              </a:ext>
            </a:extLst>
          </p:cNvPr>
          <p:cNvSpPr txBox="1">
            <a:spLocks/>
          </p:cNvSpPr>
          <p:nvPr/>
        </p:nvSpPr>
        <p:spPr>
          <a:xfrm>
            <a:off x="4227479" y="76830"/>
            <a:ext cx="3737045" cy="154799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u="sng" dirty="0">
                <a:solidFill>
                  <a:srgbClr val="FFC00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PANIER D’OR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94473BB-59FF-4DBB-A351-03A9C67A36FC}"/>
              </a:ext>
            </a:extLst>
          </p:cNvPr>
          <p:cNvSpPr txBox="1"/>
          <p:nvPr/>
        </p:nvSpPr>
        <p:spPr>
          <a:xfrm>
            <a:off x="1674782" y="1503608"/>
            <a:ext cx="4865591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u="sng" dirty="0">
                <a:solidFill>
                  <a:srgbClr val="C0000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Epreuve 4 :</a:t>
            </a:r>
          </a:p>
          <a:p>
            <a:r>
              <a:rPr lang="fr-FR" sz="3200" dirty="0">
                <a:solidFill>
                  <a:srgbClr val="C0000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Victor MAURY</a:t>
            </a:r>
          </a:p>
          <a:p>
            <a:endParaRPr lang="fr-FR" dirty="0"/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482094DC-99A8-9161-836B-F1D8F0275D6E}"/>
              </a:ext>
            </a:extLst>
          </p:cNvPr>
          <p:cNvSpPr txBox="1">
            <a:spLocks/>
          </p:cNvSpPr>
          <p:nvPr/>
        </p:nvSpPr>
        <p:spPr>
          <a:xfrm>
            <a:off x="1162746" y="2715208"/>
            <a:ext cx="5320011" cy="341028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fr-FR" sz="1700" dirty="0">
                <a:solidFill>
                  <a:srgbClr val="00206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Hauteur du panier : 2,60m</a:t>
            </a:r>
          </a:p>
          <a:p>
            <a:pPr>
              <a:lnSpc>
                <a:spcPct val="150000"/>
              </a:lnSpc>
            </a:pPr>
            <a:r>
              <a:rPr lang="fr-FR" sz="1700" dirty="0">
                <a:solidFill>
                  <a:srgbClr val="00206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Ballon : taille 5</a:t>
            </a:r>
          </a:p>
          <a:p>
            <a:pPr>
              <a:lnSpc>
                <a:spcPct val="150000"/>
              </a:lnSpc>
            </a:pPr>
            <a:r>
              <a:rPr lang="fr-FR" sz="1700" dirty="0">
                <a:solidFill>
                  <a:srgbClr val="00206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Durée : 45 secondes</a:t>
            </a:r>
          </a:p>
          <a:p>
            <a:pPr>
              <a:lnSpc>
                <a:spcPct val="150000"/>
              </a:lnSpc>
            </a:pPr>
            <a:r>
              <a:rPr lang="fr-FR" sz="1700" dirty="0">
                <a:solidFill>
                  <a:srgbClr val="00206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Matériel nécessaire : 3 ballons – 3 personnes (réception passes) - 2 cerceaux - 2 coupelles</a:t>
            </a:r>
          </a:p>
          <a:p>
            <a:pPr>
              <a:lnSpc>
                <a:spcPct val="150000"/>
              </a:lnSpc>
            </a:pPr>
            <a:r>
              <a:rPr lang="fr-FR" sz="1700" dirty="0">
                <a:solidFill>
                  <a:srgbClr val="00206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Dribble + Passe + Tir en course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307B140-CB27-5EF6-3C33-83776C2785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301" y="74028"/>
            <a:ext cx="975445" cy="144487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7CD4856-F6F0-9355-834A-CDF40283CC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81812" y="168468"/>
            <a:ext cx="1707028" cy="133514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5894888-8FEE-C059-D313-CC6A38449E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4780" y="1624820"/>
            <a:ext cx="4279763" cy="4773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325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316C85-EF8E-7C61-52E1-C25463A80D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742BB43-A344-B615-2493-A196AC049C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 5" descr="Une image contenant Caractère coloré, capture d’écran, art&#10;&#10;Description générée automatiquement">
            <a:extLst>
              <a:ext uri="{FF2B5EF4-FFF2-40B4-BE49-F238E27FC236}">
                <a16:creationId xmlns:a16="http://schemas.microsoft.com/office/drawing/2014/main" id="{E56A11FE-4A68-2640-8B4D-8CD3B97C71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" y="0"/>
            <a:ext cx="4286859" cy="708559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DA35A23-5221-45DA-04A8-CD058EEB0C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81" y="81348"/>
            <a:ext cx="975445" cy="1444877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4531F3E-7362-F2B9-EF94-784536628C47}"/>
              </a:ext>
            </a:extLst>
          </p:cNvPr>
          <p:cNvSpPr txBox="1"/>
          <p:nvPr/>
        </p:nvSpPr>
        <p:spPr>
          <a:xfrm>
            <a:off x="5589037" y="1007100"/>
            <a:ext cx="5855711" cy="4732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500" b="1" u="sng" dirty="0">
                <a:solidFill>
                  <a:prstClr val="black"/>
                </a:solidFill>
                <a:latin typeface="Arial"/>
              </a:rPr>
              <a:t>Déroulement de l’épreuve :</a:t>
            </a:r>
            <a:endParaRPr lang="fr-FR" sz="1500" dirty="0">
              <a:solidFill>
                <a:prstClr val="black"/>
              </a:solidFill>
              <a:latin typeface="Arial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500" dirty="0">
                <a:solidFill>
                  <a:prstClr val="black"/>
                </a:solidFill>
                <a:latin typeface="Arial"/>
              </a:rPr>
              <a:t>L’enfant est positionné entre les plots de départ avec un ballon.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500" dirty="0">
                <a:solidFill>
                  <a:prstClr val="black"/>
                </a:solidFill>
                <a:latin typeface="Arial"/>
              </a:rPr>
              <a:t>Il part en dribble et slalome les 3 plots avant d’enchaîner une passe directe dans la cible (cerceau) située à 3m de distance de la porte.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500" dirty="0">
                <a:solidFill>
                  <a:prstClr val="black"/>
                </a:solidFill>
                <a:latin typeface="Arial"/>
              </a:rPr>
              <a:t>Ensuite, il se dirige en course jusqu’au ballon situé sur une coupelle à 45° au niveau de la ligne des 3 points.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500" dirty="0">
                <a:solidFill>
                  <a:prstClr val="black"/>
                </a:solidFill>
                <a:latin typeface="Arial"/>
              </a:rPr>
              <a:t>Après avoir pris possession du ballon, il enchaîne un départ croisé vers la droite puis dribble jusqu’au tir en course.</a:t>
            </a:r>
          </a:p>
          <a:p>
            <a:pPr>
              <a:spcAft>
                <a:spcPts val="600"/>
              </a:spcAft>
            </a:pPr>
            <a:endParaRPr lang="fr-FR" sz="1400" b="1" i="1" dirty="0">
              <a:solidFill>
                <a:prstClr val="black"/>
              </a:solidFill>
              <a:latin typeface="Arial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i="1" dirty="0">
                <a:solidFill>
                  <a:prstClr val="black"/>
                </a:solidFill>
                <a:latin typeface="Arial"/>
              </a:rPr>
              <a:t>N.B. : Tir en course à droite : appuis droite-gauche + lâcher de balle main droite.</a:t>
            </a:r>
          </a:p>
          <a:p>
            <a:pPr>
              <a:spcAft>
                <a:spcPts val="600"/>
              </a:spcAft>
            </a:pPr>
            <a:endParaRPr lang="fr-FR" sz="100" dirty="0">
              <a:solidFill>
                <a:prstClr val="black"/>
              </a:solidFill>
              <a:latin typeface="Arial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6BAAA57-2C63-E10A-25C0-38524D5EE5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872" y="81348"/>
            <a:ext cx="1183491" cy="92575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470BD29-18F1-81E4-D33D-2C0BF6358A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4865" y="803786"/>
            <a:ext cx="3657600" cy="257175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ED99E6D-7537-12BF-D182-D54D9AA23B8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865" y="3706454"/>
            <a:ext cx="36576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8972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894560-0F2E-2DB3-7272-4A00B2DEED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4443037-B38B-F8A6-2B78-27B386AECC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 5" descr="Une image contenant Caractère coloré, capture d’écran, art&#10;&#10;Description générée automatiquement">
            <a:extLst>
              <a:ext uri="{FF2B5EF4-FFF2-40B4-BE49-F238E27FC236}">
                <a16:creationId xmlns:a16="http://schemas.microsoft.com/office/drawing/2014/main" id="{F3429B48-8482-B553-FB11-4E0360AADE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" y="0"/>
            <a:ext cx="4286859" cy="708559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4709DB7-F8F6-183A-73BE-B19840293C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81" y="81348"/>
            <a:ext cx="975445" cy="1444877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AC58AC5-DA93-FA3E-6E87-FF73C4C2CD7F}"/>
              </a:ext>
            </a:extLst>
          </p:cNvPr>
          <p:cNvSpPr txBox="1"/>
          <p:nvPr/>
        </p:nvSpPr>
        <p:spPr>
          <a:xfrm>
            <a:off x="5365102" y="803786"/>
            <a:ext cx="6569261" cy="5407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500" b="1" u="sng" dirty="0">
                <a:solidFill>
                  <a:prstClr val="black"/>
                </a:solidFill>
                <a:latin typeface="Arial"/>
              </a:rPr>
              <a:t>Déroulement de l’épreuve (suite) :</a:t>
            </a:r>
            <a:endParaRPr lang="fr-FR" sz="1500" dirty="0">
              <a:solidFill>
                <a:prstClr val="black"/>
              </a:solidFill>
              <a:latin typeface="Arial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500" dirty="0">
                <a:solidFill>
                  <a:prstClr val="black"/>
                </a:solidFill>
                <a:latin typeface="Arial"/>
              </a:rPr>
              <a:t>Après son tir en course, l’enfant récupère son ballon et part en dribble pour passer dans la porte et effectuer le parcours dans l’autre sens. 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500" dirty="0">
                <a:solidFill>
                  <a:prstClr val="black"/>
                </a:solidFill>
                <a:latin typeface="Arial"/>
              </a:rPr>
              <a:t>Slalom en dribble + passe dans la cible (cerceau).</a:t>
            </a:r>
          </a:p>
          <a:p>
            <a:pPr>
              <a:spcAft>
                <a:spcPts val="600"/>
              </a:spcAft>
            </a:pPr>
            <a:endParaRPr lang="fr-FR" sz="500" dirty="0">
              <a:solidFill>
                <a:prstClr val="black"/>
              </a:solidFill>
              <a:latin typeface="Arial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i="1" dirty="0">
                <a:solidFill>
                  <a:prstClr val="black"/>
                </a:solidFill>
                <a:latin typeface="Arial"/>
              </a:rPr>
              <a:t>N.B. : Tir en course à gauche : appuis gauche-droite + lâché de balle main gauche.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endParaRPr lang="fr-FR" sz="100" dirty="0">
              <a:solidFill>
                <a:prstClr val="black"/>
              </a:solidFill>
              <a:latin typeface="Arial"/>
            </a:endParaRPr>
          </a:p>
          <a:p>
            <a:pPr>
              <a:spcAft>
                <a:spcPts val="600"/>
              </a:spcAft>
            </a:pPr>
            <a:r>
              <a:rPr lang="fr-FR" sz="15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Comptabilisation des points : </a:t>
            </a:r>
          </a:p>
          <a:p>
            <a:pPr marL="285750" marR="0" lvl="0" indent="-285750" algn="l" defTabSz="914400" rtl="0" eaLnBrk="1" fontAlgn="auto" latinLnBrk="0" hangingPunct="1"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Panier marqué avec les « bons appuis » et la « bonne main » : </a:t>
            </a: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 points</a:t>
            </a:r>
          </a:p>
          <a:p>
            <a:pPr marL="285750" marR="0" lvl="0" indent="-285750" algn="l" defTabSz="914400" rtl="0" eaLnBrk="1" fontAlgn="auto" latinLnBrk="0" hangingPunct="1"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Panier marqué avec les « bons appuis » et la « mauvaise main » : </a:t>
            </a: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 points</a:t>
            </a:r>
          </a:p>
          <a:p>
            <a:pPr marL="285750" marR="0" lvl="0" indent="-285750" algn="l" defTabSz="914400" rtl="0" eaLnBrk="1" fontAlgn="auto" latinLnBrk="0" hangingPunct="1"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Panier marqué avec les « mauvais appuis » / « marcher » / panier raté : </a:t>
            </a: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 point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Tx/>
              <a:buChar char="-"/>
            </a:pPr>
            <a:r>
              <a:rPr lang="fr-FR" sz="1500" dirty="0">
                <a:latin typeface="Arial" panose="020B0604020202020204" pitchFamily="34" charset="0"/>
                <a:cs typeface="Arial" panose="020B0604020202020204" pitchFamily="34" charset="0"/>
              </a:rPr>
              <a:t>Passe réussie dans la cible = </a:t>
            </a:r>
            <a:r>
              <a:rPr lang="fr-FR" sz="15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points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N.B. : Positionner des personnes derrière les cibles pour récupérer les ballons et repositionner le matériel si nécessaire.</a:t>
            </a:r>
            <a:endParaRPr lang="fr-FR" sz="1400" b="1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1F28C7A-3063-38FB-3F54-C9ABBF3B74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872" y="81348"/>
            <a:ext cx="1183491" cy="92575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DE7C87E-F0FE-1BE2-00EB-9EDD520F96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229" y="1007099"/>
            <a:ext cx="3606322" cy="253569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AABB476-AD57-509B-3B33-65BCE0F9F7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229" y="3811679"/>
            <a:ext cx="3606323" cy="2535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5414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C0691F-4395-0EF2-B10F-1F45931B46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FD94A3C-6F31-47D6-F3BD-6765EE5199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 5" descr="Une image contenant Caractère coloré, capture d’écran, art&#10;&#10;Description générée automatiquement">
            <a:extLst>
              <a:ext uri="{FF2B5EF4-FFF2-40B4-BE49-F238E27FC236}">
                <a16:creationId xmlns:a16="http://schemas.microsoft.com/office/drawing/2014/main" id="{7773BE1D-8E61-D111-87D0-564670EAED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" y="0"/>
            <a:ext cx="4286859" cy="708559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F8AA8705-9066-E4A0-116A-EBC69A32B8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81" y="81348"/>
            <a:ext cx="975445" cy="1444877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D365D36-C73D-A560-6DA2-B7EFC35DBA1B}"/>
              </a:ext>
            </a:extLst>
          </p:cNvPr>
          <p:cNvSpPr txBox="1"/>
          <p:nvPr/>
        </p:nvSpPr>
        <p:spPr>
          <a:xfrm>
            <a:off x="1699108" y="2254319"/>
            <a:ext cx="8790734" cy="28418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fr-FR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toute question éventuelle ou besoin d’aide dans la mise en place du challenge, vous pouvez nous contacter :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</a:pPr>
            <a:endParaRPr lang="fr-FR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fr-FR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Jonathan RIVET (Conseiller Territorial CD56)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fr-FR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Tél : 06 81 48 58 00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fr-FR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Mail : jonathan.rivet@morbihanbasketball.org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97BD90-40D7-E83F-5A3D-913EA15808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872" y="81348"/>
            <a:ext cx="1183491" cy="925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412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51BA4DF-2BD4-4EC2-B1DB-B27C8AC71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 5" descr="Une image contenant Caractère coloré, capture d’écran, art&#10;&#10;Description générée automatiquement">
            <a:extLst>
              <a:ext uri="{FF2B5EF4-FFF2-40B4-BE49-F238E27FC236}">
                <a16:creationId xmlns:a16="http://schemas.microsoft.com/office/drawing/2014/main" id="{DEAD6DBF-DFB8-40CC-7C69-E5B8C2F155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0"/>
            <a:ext cx="4807975" cy="6795810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4CA977B1-D83D-4F35-36E1-B62B9A0A15E8}"/>
              </a:ext>
            </a:extLst>
          </p:cNvPr>
          <p:cNvSpPr txBox="1">
            <a:spLocks/>
          </p:cNvSpPr>
          <p:nvPr/>
        </p:nvSpPr>
        <p:spPr>
          <a:xfrm>
            <a:off x="1159068" y="1413031"/>
            <a:ext cx="10555412" cy="483848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fr-FR" sz="16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 concerné :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Challenge réservé aux licencié(e)s FFBB U10-U11 (né(e)s en 2016 et 2017) évoluant dans les championnats du Morbihan. </a:t>
            </a:r>
          </a:p>
          <a:p>
            <a:pPr>
              <a:lnSpc>
                <a:spcPct val="170000"/>
              </a:lnSpc>
            </a:pPr>
            <a:endParaRPr lang="fr-FR" sz="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70000"/>
              </a:lnSpc>
            </a:pPr>
            <a:r>
              <a:rPr lang="fr-FR" sz="16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phases :</a:t>
            </a:r>
          </a:p>
          <a:p>
            <a:pPr>
              <a:lnSpc>
                <a:spcPct val="170000"/>
              </a:lnSpc>
            </a:pPr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1) PHASE CLUBS 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: organisation autonome de chaque club (envoi par mail au CD56 de la liste des participant(e)s de chaque club avec les résultats aux 4 épreuves) </a:t>
            </a:r>
          </a:p>
          <a:p>
            <a:pPr>
              <a:lnSpc>
                <a:spcPct val="170000"/>
              </a:lnSpc>
            </a:pPr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2) FINALE DEPARTEMENTALE 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: présence des 12 meilleurs scores masculins et des 12 meilleurs scores féminins du département suite à la phase clubs. </a:t>
            </a:r>
          </a:p>
          <a:p>
            <a:pPr>
              <a:lnSpc>
                <a:spcPct val="170000"/>
              </a:lnSpc>
            </a:pPr>
            <a:endParaRPr lang="fr-FR" sz="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70000"/>
              </a:lnSpc>
            </a:pPr>
            <a:r>
              <a:rPr lang="fr-FR" sz="16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dates des différentes phases : </a:t>
            </a:r>
          </a:p>
          <a:p>
            <a:pPr>
              <a:lnSpc>
                <a:spcPct val="170000"/>
              </a:lnSpc>
            </a:pP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1) PHASE CLUBS : De </a:t>
            </a:r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septembre 2026 jusqu’au dimanche 25 avril 2027.</a:t>
            </a:r>
          </a:p>
          <a:p>
            <a:pPr>
              <a:lnSpc>
                <a:spcPct val="170000"/>
              </a:lnSpc>
            </a:pP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→ Organisation des épreuves au sein des clubs et transmission du fichier des résultats au Comité Départemental. </a:t>
            </a:r>
          </a:p>
          <a:p>
            <a:pPr>
              <a:lnSpc>
                <a:spcPct val="170000"/>
              </a:lnSpc>
            </a:pP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2) FINALE DEPARTEMENTALE : le </a:t>
            </a:r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samedi 22 mai 2027 à Baud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→ Lors de la Fête Nationale du Mini-Basket U11</a:t>
            </a:r>
            <a:endParaRPr kumimoji="0" lang="en-US" sz="24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1660410-C877-4581-5B33-9F36816B5A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432" y="62200"/>
            <a:ext cx="976636" cy="144213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F475FC12-D4D2-22EF-E2E8-60D3268526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93050" y="171443"/>
            <a:ext cx="1707215" cy="1332892"/>
          </a:xfrm>
          <a:prstGeom prst="rect">
            <a:avLst/>
          </a:prstGeom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E96E9887-FE45-B206-6ABE-4E1E50AD4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3293" y="171443"/>
            <a:ext cx="6266961" cy="1325563"/>
          </a:xfrm>
        </p:spPr>
        <p:txBody>
          <a:bodyPr>
            <a:normAutofit/>
          </a:bodyPr>
          <a:lstStyle/>
          <a:p>
            <a:pPr algn="ctr"/>
            <a:r>
              <a:rPr lang="fr-FR" sz="3600" b="1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o One" panose="02000503050000020004" pitchFamily="2" charset="0"/>
              </a:rPr>
              <a:t>CHALLENGE PANIER D’OR</a:t>
            </a:r>
            <a:br>
              <a:rPr lang="fr-FR" sz="3600" b="1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o One" panose="02000503050000020004" pitchFamily="2" charset="0"/>
              </a:rPr>
            </a:br>
            <a:r>
              <a:rPr lang="fr-FR" sz="3600" b="1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o One" panose="02000503050000020004" pitchFamily="2" charset="0"/>
              </a:rPr>
              <a:t>Saison 2026/2027</a:t>
            </a:r>
          </a:p>
        </p:txBody>
      </p:sp>
    </p:spTree>
    <p:extLst>
      <p:ext uri="{BB962C8B-B14F-4D97-AF65-F5344CB8AC3E}">
        <p14:creationId xmlns:p14="http://schemas.microsoft.com/office/powerpoint/2010/main" val="36521315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298CE1-8B22-23BB-27F4-50EED7E0CE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210FE29-F93D-FF1C-C7A1-658E7F8AD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 5" descr="Une image contenant Caractère coloré, capture d’écran, art&#10;&#10;Description générée automatiquement">
            <a:extLst>
              <a:ext uri="{FF2B5EF4-FFF2-40B4-BE49-F238E27FC236}">
                <a16:creationId xmlns:a16="http://schemas.microsoft.com/office/drawing/2014/main" id="{E7C0E805-D6A6-480B-4D31-DBFDC394A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0"/>
            <a:ext cx="4807975" cy="6795810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C8E5D532-B789-6005-1590-249E6D520D43}"/>
              </a:ext>
            </a:extLst>
          </p:cNvPr>
          <p:cNvSpPr txBox="1">
            <a:spLocks/>
          </p:cNvSpPr>
          <p:nvPr/>
        </p:nvSpPr>
        <p:spPr>
          <a:xfrm>
            <a:off x="1159068" y="1497005"/>
            <a:ext cx="10555412" cy="518955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800" b="1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OBJECTIFS DU CHALLENGE PANIER D’OR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Outil d’évaluation et de suivi sur l’acquisition des fondamentaux incontournables de la catégorie U11.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Favoriser l’apprentissage et le perfectionnement des gestes techniques à travers un challenge ludique.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Favoriser la vitesse d’exécution des gestes techniques au-travers des épreuves chronométrées.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Motiver individuellement les jeunes en suivant l’évolution de leurs scores.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Rassemblement autour d’un moment festif pour le club et les jeunes et mise en avant des finalistes lors de la finale départementale pendant la FNMB.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Outil de détection pour l’Equipe Technique Départementale 56.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FAE7AE3-CEFD-05D5-744E-2E1E77253D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432" y="62200"/>
            <a:ext cx="976636" cy="144213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25C1CA4-B797-7475-9679-9BCAAA43C6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93050" y="171443"/>
            <a:ext cx="1707215" cy="1332892"/>
          </a:xfrm>
          <a:prstGeom prst="rect">
            <a:avLst/>
          </a:prstGeom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3F11173D-3232-2F28-E6C0-965DDF0BE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3293" y="171443"/>
            <a:ext cx="6266961" cy="1325563"/>
          </a:xfrm>
        </p:spPr>
        <p:txBody>
          <a:bodyPr>
            <a:normAutofit/>
          </a:bodyPr>
          <a:lstStyle/>
          <a:p>
            <a:pPr algn="ctr"/>
            <a:r>
              <a:rPr lang="fr-FR" sz="3600" b="1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o One" panose="02000503050000020004" pitchFamily="2" charset="0"/>
              </a:rPr>
              <a:t>CHALLENGE PANIER D’OR</a:t>
            </a:r>
            <a:br>
              <a:rPr lang="fr-FR" sz="3600" b="1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o One" panose="02000503050000020004" pitchFamily="2" charset="0"/>
              </a:rPr>
            </a:br>
            <a:r>
              <a:rPr lang="fr-FR" sz="3600" b="1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o One" panose="02000503050000020004" pitchFamily="2" charset="0"/>
              </a:rPr>
              <a:t>Saison 2026/2027</a:t>
            </a:r>
          </a:p>
        </p:txBody>
      </p:sp>
    </p:spTree>
    <p:extLst>
      <p:ext uri="{BB962C8B-B14F-4D97-AF65-F5344CB8AC3E}">
        <p14:creationId xmlns:p14="http://schemas.microsoft.com/office/powerpoint/2010/main" val="4093077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FA18A9-9AFD-800F-3F86-D4FDAF8D83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C210B79-2851-11DB-F324-A41474D15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 5" descr="Une image contenant Caractère coloré, capture d’écran, art&#10;&#10;Description générée automatiquement">
            <a:extLst>
              <a:ext uri="{FF2B5EF4-FFF2-40B4-BE49-F238E27FC236}">
                <a16:creationId xmlns:a16="http://schemas.microsoft.com/office/drawing/2014/main" id="{D51168CC-7E21-1379-34B4-0FC52ADB0F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0"/>
            <a:ext cx="4807975" cy="6795810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0C382D57-39FC-FFF0-A882-B40D98447296}"/>
              </a:ext>
            </a:extLst>
          </p:cNvPr>
          <p:cNvSpPr txBox="1">
            <a:spLocks/>
          </p:cNvSpPr>
          <p:nvPr/>
        </p:nvSpPr>
        <p:spPr>
          <a:xfrm>
            <a:off x="1159068" y="1497005"/>
            <a:ext cx="10555412" cy="518955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400" b="1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 EPREUVES INDIVIDUELLES</a:t>
            </a:r>
          </a:p>
          <a:p>
            <a:pPr lvl="0">
              <a:lnSpc>
                <a:spcPct val="150000"/>
              </a:lnSpc>
              <a:spcBef>
                <a:spcPts val="1000"/>
              </a:spcBef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Epreuve 1 : 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épreuve « Adèle DREANO--TRECANT » </a:t>
            </a:r>
          </a:p>
          <a:p>
            <a:pPr lvl="0">
              <a:lnSpc>
                <a:spcPct val="150000"/>
              </a:lnSpc>
              <a:spcBef>
                <a:spcPts val="1000"/>
              </a:spcBef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Epreuve 2 :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épreuve « Baptiste OGER »</a:t>
            </a:r>
          </a:p>
          <a:p>
            <a:pPr marL="228600" indent="-228600">
              <a:lnSpc>
                <a:spcPct val="150000"/>
              </a:lnSpc>
              <a:spcBef>
                <a:spcPts val="1000"/>
              </a:spcBef>
              <a:buFontTx/>
              <a:buChar char="-"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Epreuve 3 : 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épreuve « </a:t>
            </a:r>
            <a:r>
              <a:rPr lang="fr-FR" sz="2400" b="1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Rosanne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LE SEYEC »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Epreuve 4 :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épreuve « Victor MAURY 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6C1D345-24DF-D84B-11B7-D5E95CBA73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432" y="62200"/>
            <a:ext cx="976636" cy="144213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F45ED9B-07CB-CB38-9A01-2DCF637673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93050" y="171443"/>
            <a:ext cx="1707215" cy="1332892"/>
          </a:xfrm>
          <a:prstGeom prst="rect">
            <a:avLst/>
          </a:prstGeom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6381A388-9986-FEE7-BEFF-074B4DE1B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3293" y="171443"/>
            <a:ext cx="6266961" cy="1325563"/>
          </a:xfrm>
        </p:spPr>
        <p:txBody>
          <a:bodyPr>
            <a:normAutofit/>
          </a:bodyPr>
          <a:lstStyle/>
          <a:p>
            <a:pPr algn="ctr"/>
            <a:r>
              <a:rPr lang="fr-FR" sz="3600" b="1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o One" panose="02000503050000020004" pitchFamily="2" charset="0"/>
              </a:rPr>
              <a:t>CHALLENGE PANIER D’OR</a:t>
            </a:r>
            <a:br>
              <a:rPr lang="fr-FR" sz="3600" b="1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o One" panose="02000503050000020004" pitchFamily="2" charset="0"/>
              </a:rPr>
            </a:br>
            <a:r>
              <a:rPr lang="fr-FR" sz="3600" b="1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so One" panose="02000503050000020004" pitchFamily="2" charset="0"/>
              </a:rPr>
              <a:t>Saison 2026/2027</a:t>
            </a:r>
          </a:p>
        </p:txBody>
      </p:sp>
    </p:spTree>
    <p:extLst>
      <p:ext uri="{BB962C8B-B14F-4D97-AF65-F5344CB8AC3E}">
        <p14:creationId xmlns:p14="http://schemas.microsoft.com/office/powerpoint/2010/main" val="1223488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5EBD70-6946-931C-B08D-40EF85B416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DEE17F5-5A66-EBF4-3695-CFE8BED0F1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 descr="Une image contenant Caractère coloré, capture d’écran, art&#10;&#10;Description générée automatiquement">
            <a:extLst>
              <a:ext uri="{FF2B5EF4-FFF2-40B4-BE49-F238E27FC236}">
                <a16:creationId xmlns:a16="http://schemas.microsoft.com/office/drawing/2014/main" id="{389722E1-277A-6830-8EEE-AB0A532F34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0"/>
            <a:ext cx="4807975" cy="6795810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DBA64911-40DD-D053-8557-72A1DE2F6807}"/>
              </a:ext>
            </a:extLst>
          </p:cNvPr>
          <p:cNvSpPr txBox="1">
            <a:spLocks/>
          </p:cNvSpPr>
          <p:nvPr/>
        </p:nvSpPr>
        <p:spPr>
          <a:xfrm>
            <a:off x="4231048" y="263831"/>
            <a:ext cx="3726853" cy="112207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sng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PANIER D’OR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B7ACD0C-A1DC-659F-772A-34A0DF7AD1B0}"/>
              </a:ext>
            </a:extLst>
          </p:cNvPr>
          <p:cNvSpPr txBox="1"/>
          <p:nvPr/>
        </p:nvSpPr>
        <p:spPr>
          <a:xfrm>
            <a:off x="1486549" y="1283750"/>
            <a:ext cx="525657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Epreuve 1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Adèle DREANO--TRECANT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Née à Lorient en 1999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87E34B38-6CDC-D217-BD0B-CA8B4D27B1AC}"/>
              </a:ext>
            </a:extLst>
          </p:cNvPr>
          <p:cNvSpPr txBox="1">
            <a:spLocks/>
          </p:cNvSpPr>
          <p:nvPr/>
        </p:nvSpPr>
        <p:spPr>
          <a:xfrm>
            <a:off x="410547" y="2360969"/>
            <a:ext cx="6792686" cy="409581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900" b="1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Parcours sportif :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7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Formation :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U10-U13 : Basket Quéven BS / CLE Lorient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U14-U15 : Avenir Rennes / Pôle Espoir BZH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Centre de Formation : Angers UFB 49 + Equipe de France U20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fr-FR" sz="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7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Professionnel :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Angers UFB 49 (LF2/Ligue Féminine)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Monaco BA (LF2)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USO Mondeville (LF2)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Saint-Amand PH (LF2)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fr-FR" sz="1700" dirty="0">
                <a:solidFill>
                  <a:srgbClr val="00206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CJS Geispolsheim (LF2)</a:t>
            </a:r>
            <a:endParaRPr kumimoji="0" lang="fr-FR" sz="17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3414E76D-91D9-06F0-9D33-4FEB180127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432" y="62200"/>
            <a:ext cx="976636" cy="144213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5CF8FA2-334D-B1E4-7AA6-3E5C29ED53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93050" y="171443"/>
            <a:ext cx="1707215" cy="1332892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AAB1B1EB-2C5B-51AD-1377-33057191F5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3831" y="1649735"/>
            <a:ext cx="4166499" cy="4599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4119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3393C0-0FE3-F3EB-028F-C4DA73CB23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E8082A2-600A-3324-CD6C-F7479634C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 5" descr="Une image contenant Caractère coloré, capture d’écran, art&#10;&#10;Description générée automatiquement">
            <a:extLst>
              <a:ext uri="{FF2B5EF4-FFF2-40B4-BE49-F238E27FC236}">
                <a16:creationId xmlns:a16="http://schemas.microsoft.com/office/drawing/2014/main" id="{2542AAAE-D331-2DCA-AF2A-81E0F62B76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0"/>
            <a:ext cx="4807975" cy="6795810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4B31D7C9-0C10-A05E-8EDE-4306B1D55FA8}"/>
              </a:ext>
            </a:extLst>
          </p:cNvPr>
          <p:cNvSpPr txBox="1">
            <a:spLocks/>
          </p:cNvSpPr>
          <p:nvPr/>
        </p:nvSpPr>
        <p:spPr>
          <a:xfrm>
            <a:off x="4216585" y="263831"/>
            <a:ext cx="3755779" cy="112207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u="sng" dirty="0">
                <a:solidFill>
                  <a:srgbClr val="FFC00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PANIER D’OR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DE4A2E7-22AB-033F-896D-51224EB7E195}"/>
              </a:ext>
            </a:extLst>
          </p:cNvPr>
          <p:cNvSpPr txBox="1"/>
          <p:nvPr/>
        </p:nvSpPr>
        <p:spPr>
          <a:xfrm>
            <a:off x="1524578" y="1769323"/>
            <a:ext cx="4865591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3200" b="1" u="sng" dirty="0">
                <a:solidFill>
                  <a:srgbClr val="C0000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Epreuve 1 :</a:t>
            </a:r>
          </a:p>
          <a:p>
            <a:pPr>
              <a:lnSpc>
                <a:spcPct val="150000"/>
              </a:lnSpc>
            </a:pPr>
            <a:r>
              <a:rPr lang="fr-FR" sz="2600" dirty="0">
                <a:solidFill>
                  <a:srgbClr val="C0000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Adèle DREANO--TRECANT</a:t>
            </a:r>
          </a:p>
          <a:p>
            <a:endParaRPr lang="fr-FR" dirty="0"/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A8719AD5-70EB-FF3F-2667-413E4E76692E}"/>
              </a:ext>
            </a:extLst>
          </p:cNvPr>
          <p:cNvSpPr txBox="1">
            <a:spLocks/>
          </p:cNvSpPr>
          <p:nvPr/>
        </p:nvSpPr>
        <p:spPr>
          <a:xfrm>
            <a:off x="1159068" y="3525751"/>
            <a:ext cx="4827847" cy="2393268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fr-FR" sz="1700" dirty="0">
                <a:solidFill>
                  <a:srgbClr val="00206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Hauteur du panier : 2,60m</a:t>
            </a:r>
          </a:p>
          <a:p>
            <a:pPr>
              <a:lnSpc>
                <a:spcPct val="150000"/>
              </a:lnSpc>
            </a:pPr>
            <a:r>
              <a:rPr lang="fr-FR" sz="1700" dirty="0">
                <a:solidFill>
                  <a:srgbClr val="00206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Ballon : taille 5</a:t>
            </a:r>
          </a:p>
          <a:p>
            <a:pPr>
              <a:lnSpc>
                <a:spcPct val="150000"/>
              </a:lnSpc>
            </a:pPr>
            <a:r>
              <a:rPr lang="fr-FR" sz="1700" dirty="0">
                <a:solidFill>
                  <a:srgbClr val="00206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Durée : 45 secondes</a:t>
            </a:r>
          </a:p>
          <a:p>
            <a:pPr>
              <a:lnSpc>
                <a:spcPct val="150000"/>
              </a:lnSpc>
            </a:pPr>
            <a:r>
              <a:rPr lang="fr-FR" sz="1700" dirty="0">
                <a:solidFill>
                  <a:srgbClr val="00206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Matériel nécessaire : 3 ballons – 7 plots</a:t>
            </a:r>
          </a:p>
          <a:p>
            <a:pPr>
              <a:lnSpc>
                <a:spcPct val="150000"/>
              </a:lnSpc>
            </a:pPr>
            <a:r>
              <a:rPr lang="fr-FR" sz="1700" dirty="0">
                <a:solidFill>
                  <a:srgbClr val="00206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Tir extérieur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AA0C35F-5CFD-86D2-5B37-AFB10FE25B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432" y="62200"/>
            <a:ext cx="976636" cy="144213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7AE7A460-666D-062A-9593-5C9AC9722C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93050" y="171443"/>
            <a:ext cx="1707215" cy="1332892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1FA2292-2723-32C1-A15D-C5F96EDFB4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5984" y="1768166"/>
            <a:ext cx="4170025" cy="4596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8865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51BA4DF-2BD4-4EC2-B1DB-B27C8AC71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 5" descr="Une image contenant Caractère coloré, capture d’écran, art&#10;&#10;Description générée automatiquement">
            <a:extLst>
              <a:ext uri="{FF2B5EF4-FFF2-40B4-BE49-F238E27FC236}">
                <a16:creationId xmlns:a16="http://schemas.microsoft.com/office/drawing/2014/main" id="{DEAD6DBF-DFB8-40CC-7C69-E5B8C2F155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" y="0"/>
            <a:ext cx="4296691" cy="710184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FA50DEB-1576-853B-7B6E-DC8507131390}"/>
              </a:ext>
            </a:extLst>
          </p:cNvPr>
          <p:cNvSpPr txBox="1"/>
          <p:nvPr/>
        </p:nvSpPr>
        <p:spPr>
          <a:xfrm>
            <a:off x="930360" y="1396180"/>
            <a:ext cx="6183025" cy="489646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>
              <a:lnSpc>
                <a:spcPct val="150000"/>
              </a:lnSpc>
              <a:spcAft>
                <a:spcPts val="600"/>
              </a:spcAft>
              <a:buClr>
                <a:srgbClr val="7162FE"/>
              </a:buClr>
            </a:pPr>
            <a:r>
              <a:rPr lang="en-US" sz="1600" b="1" u="sng" dirty="0" err="1">
                <a:solidFill>
                  <a:prstClr val="black"/>
                </a:solidFill>
                <a:latin typeface="Arial"/>
              </a:rPr>
              <a:t>Déroulement</a:t>
            </a:r>
            <a:r>
              <a:rPr lang="en-US" sz="1600" b="1" u="sng" dirty="0">
                <a:solidFill>
                  <a:prstClr val="black"/>
                </a:solidFill>
                <a:latin typeface="Arial"/>
              </a:rPr>
              <a:t> de </a:t>
            </a:r>
            <a:r>
              <a:rPr lang="en-US" sz="1600" b="1" u="sng" dirty="0" err="1">
                <a:solidFill>
                  <a:prstClr val="black"/>
                </a:solidFill>
                <a:latin typeface="Arial"/>
              </a:rPr>
              <a:t>l’épreuve</a:t>
            </a:r>
            <a:r>
              <a:rPr lang="en-US" sz="1600" b="1" u="sng" dirty="0">
                <a:solidFill>
                  <a:prstClr val="black"/>
                </a:solidFill>
                <a:latin typeface="Arial"/>
              </a:rPr>
              <a:t> :</a:t>
            </a:r>
          </a:p>
          <a:p>
            <a:pPr>
              <a:lnSpc>
                <a:spcPct val="150000"/>
              </a:lnSpc>
              <a:spcAft>
                <a:spcPts val="600"/>
              </a:spcAft>
              <a:buClr>
                <a:srgbClr val="7162FE"/>
              </a:buClr>
            </a:pPr>
            <a:r>
              <a:rPr lang="en-US" sz="1600" dirty="0">
                <a:solidFill>
                  <a:prstClr val="black"/>
                </a:solidFill>
                <a:latin typeface="Arial"/>
              </a:rPr>
              <a:t>1 </a:t>
            </a:r>
            <a:r>
              <a:rPr lang="en-US" sz="1600" dirty="0" err="1">
                <a:solidFill>
                  <a:prstClr val="black"/>
                </a:solidFill>
                <a:latin typeface="Arial"/>
              </a:rPr>
              <a:t>tireur</a:t>
            </a:r>
            <a:r>
              <a:rPr lang="en-US" sz="1600" dirty="0">
                <a:solidFill>
                  <a:prstClr val="black"/>
                </a:solidFill>
                <a:latin typeface="Arial"/>
              </a:rPr>
              <a:t> / 3 </a:t>
            </a:r>
            <a:r>
              <a:rPr lang="en-US" sz="1600" dirty="0" err="1">
                <a:solidFill>
                  <a:prstClr val="black"/>
                </a:solidFill>
                <a:latin typeface="Arial"/>
              </a:rPr>
              <a:t>rebondeurs</a:t>
            </a:r>
            <a:r>
              <a:rPr lang="en-US" sz="1600" dirty="0">
                <a:solidFill>
                  <a:prstClr val="black"/>
                </a:solidFill>
                <a:latin typeface="Arial"/>
              </a:rPr>
              <a:t> / 3 ballons</a:t>
            </a:r>
          </a:p>
          <a:p>
            <a:pPr indent="-228600">
              <a:spcAft>
                <a:spcPts val="600"/>
              </a:spcAft>
              <a:buClr>
                <a:srgbClr val="7162FE"/>
              </a:buClr>
              <a:buFont typeface="Avenir Next LT Pro" panose="020B0504020202020204" pitchFamily="34" charset="0"/>
              <a:buChar char="+"/>
            </a:pPr>
            <a:endParaRPr lang="en-US" sz="1600" dirty="0">
              <a:solidFill>
                <a:prstClr val="black"/>
              </a:solidFill>
              <a:latin typeface="Arial"/>
            </a:endParaRPr>
          </a:p>
          <a:p>
            <a:pPr>
              <a:lnSpc>
                <a:spcPct val="150000"/>
              </a:lnSpc>
              <a:spcAft>
                <a:spcPts val="600"/>
              </a:spcAft>
              <a:buClr>
                <a:srgbClr val="7162FE"/>
              </a:buClr>
            </a:pPr>
            <a:r>
              <a:rPr lang="en-US" sz="1600" dirty="0" err="1">
                <a:solidFill>
                  <a:prstClr val="black"/>
                </a:solidFill>
                <a:latin typeface="Arial"/>
              </a:rPr>
              <a:t>L’enfant</a:t>
            </a:r>
            <a:r>
              <a:rPr lang="en-US" sz="1600" dirty="0">
                <a:solidFill>
                  <a:prstClr val="black"/>
                </a:solidFill>
                <a:latin typeface="Arial"/>
              </a:rPr>
              <a:t> doit </a:t>
            </a:r>
            <a:r>
              <a:rPr lang="en-US" sz="1600" dirty="0" err="1">
                <a:solidFill>
                  <a:prstClr val="black"/>
                </a:solidFill>
                <a:latin typeface="Arial"/>
              </a:rPr>
              <a:t>effectuer</a:t>
            </a:r>
            <a:r>
              <a:rPr lang="en-US" sz="1600" dirty="0">
                <a:solidFill>
                  <a:prstClr val="black"/>
                </a:solidFill>
                <a:latin typeface="Arial"/>
              </a:rPr>
              <a:t> un premier tour avec un </a:t>
            </a:r>
            <a:r>
              <a:rPr lang="en-US" sz="1600" dirty="0" err="1">
                <a:solidFill>
                  <a:prstClr val="black"/>
                </a:solidFill>
                <a:latin typeface="Arial"/>
              </a:rPr>
              <a:t>tir</a:t>
            </a:r>
            <a:r>
              <a:rPr lang="en-US" sz="1600" dirty="0">
                <a:solidFill>
                  <a:prstClr val="black"/>
                </a:solidFill>
                <a:latin typeface="Arial"/>
              </a:rPr>
              <a:t> à </a:t>
            </a:r>
            <a:r>
              <a:rPr lang="en-US" sz="1600" dirty="0" err="1">
                <a:solidFill>
                  <a:prstClr val="black"/>
                </a:solidFill>
                <a:latin typeface="Arial"/>
              </a:rPr>
              <a:t>chaque</a:t>
            </a:r>
            <a:r>
              <a:rPr lang="en-US" sz="1600" dirty="0">
                <a:solidFill>
                  <a:prstClr val="black"/>
                </a:solidFill>
                <a:latin typeface="Arial"/>
              </a:rPr>
              <a:t> spot dans </a:t>
            </a:r>
            <a:r>
              <a:rPr lang="en-US" sz="1600" dirty="0" err="1">
                <a:solidFill>
                  <a:prstClr val="black"/>
                </a:solidFill>
                <a:latin typeface="Arial"/>
              </a:rPr>
              <a:t>l’ordre</a:t>
            </a:r>
            <a:r>
              <a:rPr lang="en-US" sz="1600" dirty="0">
                <a:solidFill>
                  <a:prstClr val="black"/>
                </a:solidFill>
                <a:latin typeface="Arial"/>
              </a:rPr>
              <a:t> croissant des plots de 1 à 7. </a:t>
            </a:r>
          </a:p>
          <a:p>
            <a:pPr>
              <a:lnSpc>
                <a:spcPct val="150000"/>
              </a:lnSpc>
              <a:spcAft>
                <a:spcPts val="600"/>
              </a:spcAft>
              <a:buClr>
                <a:srgbClr val="7162FE"/>
              </a:buClr>
            </a:pPr>
            <a:r>
              <a:rPr lang="en-US" sz="1600" dirty="0">
                <a:solidFill>
                  <a:prstClr val="black"/>
                </a:solidFill>
                <a:latin typeface="Arial"/>
              </a:rPr>
              <a:t>Suite au tour </a:t>
            </a:r>
            <a:r>
              <a:rPr lang="en-US" sz="1600" dirty="0" err="1">
                <a:solidFill>
                  <a:prstClr val="black"/>
                </a:solidFill>
                <a:latin typeface="Arial"/>
              </a:rPr>
              <a:t>effectué</a:t>
            </a:r>
            <a:r>
              <a:rPr lang="en-US" sz="1600" dirty="0">
                <a:solidFill>
                  <a:prstClr val="black"/>
                </a:solidFill>
                <a:latin typeface="Arial"/>
              </a:rPr>
              <a:t>, </a:t>
            </a:r>
            <a:r>
              <a:rPr lang="en-US" sz="1600" dirty="0" err="1">
                <a:solidFill>
                  <a:prstClr val="black"/>
                </a:solidFill>
                <a:latin typeface="Arial"/>
              </a:rPr>
              <a:t>l’enfant</a:t>
            </a:r>
            <a:r>
              <a:rPr lang="en-US" sz="16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/>
              </a:rPr>
              <a:t>pourra</a:t>
            </a:r>
            <a:r>
              <a:rPr lang="en-US" sz="16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/>
              </a:rPr>
              <a:t>choisir</a:t>
            </a:r>
            <a:r>
              <a:rPr lang="en-US" sz="16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/>
              </a:rPr>
              <a:t>l’un</a:t>
            </a:r>
            <a:r>
              <a:rPr lang="en-US" sz="1600" dirty="0">
                <a:solidFill>
                  <a:prstClr val="black"/>
                </a:solidFill>
                <a:latin typeface="Arial"/>
              </a:rPr>
              <a:t> des emplacements de son choix </a:t>
            </a:r>
            <a:r>
              <a:rPr lang="en-US" sz="1600" dirty="0" err="1">
                <a:solidFill>
                  <a:prstClr val="black"/>
                </a:solidFill>
                <a:latin typeface="Arial"/>
              </a:rPr>
              <a:t>mais</a:t>
            </a:r>
            <a:r>
              <a:rPr lang="en-US" sz="1600" dirty="0">
                <a:solidFill>
                  <a:prstClr val="black"/>
                </a:solidFill>
                <a:latin typeface="Arial"/>
              </a:rPr>
              <a:t> il ne </a:t>
            </a:r>
            <a:r>
              <a:rPr lang="en-US" sz="1600" dirty="0" err="1">
                <a:solidFill>
                  <a:prstClr val="black"/>
                </a:solidFill>
                <a:latin typeface="Arial"/>
              </a:rPr>
              <a:t>pourra</a:t>
            </a:r>
            <a:r>
              <a:rPr lang="en-US" sz="1600" dirty="0">
                <a:solidFill>
                  <a:prstClr val="black"/>
                </a:solidFill>
                <a:latin typeface="Arial"/>
              </a:rPr>
              <a:t> pas </a:t>
            </a:r>
            <a:r>
              <a:rPr lang="en-US" sz="1600" dirty="0" err="1">
                <a:solidFill>
                  <a:prstClr val="black"/>
                </a:solidFill>
                <a:latin typeface="Arial"/>
              </a:rPr>
              <a:t>tirer</a:t>
            </a:r>
            <a:r>
              <a:rPr lang="en-US" sz="1600" dirty="0">
                <a:solidFill>
                  <a:prstClr val="black"/>
                </a:solidFill>
                <a:latin typeface="Arial"/>
              </a:rPr>
              <a:t> 2 </a:t>
            </a:r>
            <a:r>
              <a:rPr lang="en-US" sz="1600" dirty="0" err="1">
                <a:solidFill>
                  <a:prstClr val="black"/>
                </a:solidFill>
                <a:latin typeface="Arial"/>
              </a:rPr>
              <a:t>fois</a:t>
            </a:r>
            <a:r>
              <a:rPr lang="en-US" sz="1600" dirty="0">
                <a:solidFill>
                  <a:prstClr val="black"/>
                </a:solidFill>
                <a:latin typeface="Arial"/>
              </a:rPr>
              <a:t> à </a:t>
            </a:r>
            <a:r>
              <a:rPr lang="en-US" sz="1600" dirty="0" err="1">
                <a:solidFill>
                  <a:prstClr val="black"/>
                </a:solidFill>
                <a:latin typeface="Arial"/>
              </a:rPr>
              <a:t>suivre</a:t>
            </a:r>
            <a:r>
              <a:rPr lang="en-US" sz="1600" dirty="0">
                <a:solidFill>
                  <a:prstClr val="black"/>
                </a:solidFill>
                <a:latin typeface="Arial"/>
              </a:rPr>
              <a:t> d’un </a:t>
            </a:r>
            <a:r>
              <a:rPr lang="en-US" sz="1600" dirty="0" err="1">
                <a:solidFill>
                  <a:prstClr val="black"/>
                </a:solidFill>
                <a:latin typeface="Arial"/>
              </a:rPr>
              <a:t>même</a:t>
            </a:r>
            <a:r>
              <a:rPr lang="en-US" sz="16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/>
              </a:rPr>
              <a:t>endroit</a:t>
            </a:r>
            <a:r>
              <a:rPr lang="en-US" sz="1600" dirty="0">
                <a:solidFill>
                  <a:prstClr val="black"/>
                </a:solidFill>
                <a:latin typeface="Arial"/>
              </a:rPr>
              <a:t>.</a:t>
            </a:r>
          </a:p>
          <a:p>
            <a:pPr>
              <a:spcAft>
                <a:spcPts val="600"/>
              </a:spcAft>
              <a:buClr>
                <a:srgbClr val="7162FE"/>
              </a:buClr>
            </a:pPr>
            <a:endParaRPr lang="en-US" sz="1600" dirty="0">
              <a:solidFill>
                <a:prstClr val="black"/>
              </a:solidFill>
              <a:latin typeface="Arial"/>
            </a:endParaRPr>
          </a:p>
          <a:p>
            <a:pPr>
              <a:spcAft>
                <a:spcPts val="600"/>
              </a:spcAft>
              <a:buClr>
                <a:srgbClr val="7162FE"/>
              </a:buClr>
            </a:pPr>
            <a:r>
              <a:rPr lang="en-US" sz="1600" b="1" u="sng" dirty="0" err="1">
                <a:solidFill>
                  <a:srgbClr val="FF0000"/>
                </a:solidFill>
                <a:latin typeface="Arial"/>
              </a:rPr>
              <a:t>Comptabilisation</a:t>
            </a:r>
            <a:r>
              <a:rPr lang="en-US" sz="1600" b="1" u="sng" dirty="0">
                <a:solidFill>
                  <a:srgbClr val="FF0000"/>
                </a:solidFill>
                <a:latin typeface="Arial"/>
              </a:rPr>
              <a:t> des points :</a:t>
            </a:r>
          </a:p>
          <a:p>
            <a:pPr>
              <a:spcAft>
                <a:spcPts val="1200"/>
              </a:spcAft>
              <a:buClr>
                <a:srgbClr val="7162FE"/>
              </a:buClr>
            </a:pPr>
            <a:r>
              <a:rPr lang="en-US" sz="1600" dirty="0">
                <a:solidFill>
                  <a:prstClr val="black"/>
                </a:solidFill>
                <a:latin typeface="Arial"/>
              </a:rPr>
              <a:t>Les 2 plots rouges valent </a:t>
            </a:r>
            <a:r>
              <a:rPr lang="en-US" sz="1600" b="1" dirty="0">
                <a:solidFill>
                  <a:srgbClr val="00B050"/>
                </a:solidFill>
                <a:latin typeface="Arial"/>
              </a:rPr>
              <a:t>3 points</a:t>
            </a:r>
            <a:r>
              <a:rPr lang="en-US" sz="1600" dirty="0">
                <a:solidFill>
                  <a:prstClr val="black"/>
                </a:solidFill>
                <a:latin typeface="Arial"/>
              </a:rPr>
              <a:t>. </a:t>
            </a:r>
          </a:p>
          <a:p>
            <a:pPr>
              <a:spcAft>
                <a:spcPts val="1200"/>
              </a:spcAft>
              <a:buClr>
                <a:srgbClr val="7162FE"/>
              </a:buClr>
            </a:pPr>
            <a:r>
              <a:rPr lang="en-US" sz="1600" dirty="0">
                <a:solidFill>
                  <a:prstClr val="black"/>
                </a:solidFill>
                <a:latin typeface="Arial"/>
              </a:rPr>
              <a:t>Les 4 plots bleus valent </a:t>
            </a:r>
            <a:r>
              <a:rPr lang="en-US" sz="1600" b="1" dirty="0">
                <a:solidFill>
                  <a:srgbClr val="00B050"/>
                </a:solidFill>
                <a:latin typeface="Arial"/>
              </a:rPr>
              <a:t>2 points</a:t>
            </a:r>
            <a:r>
              <a:rPr lang="en-US" sz="1600" dirty="0">
                <a:solidFill>
                  <a:prstClr val="black"/>
                </a:solidFill>
                <a:latin typeface="Arial"/>
              </a:rPr>
              <a:t>.</a:t>
            </a:r>
          </a:p>
          <a:p>
            <a:pPr>
              <a:spcAft>
                <a:spcPts val="1200"/>
              </a:spcAft>
              <a:buClr>
                <a:srgbClr val="7162FE"/>
              </a:buClr>
            </a:pPr>
            <a:r>
              <a:rPr lang="en-US" sz="1600" dirty="0">
                <a:solidFill>
                  <a:prstClr val="black"/>
                </a:solidFill>
                <a:latin typeface="Arial"/>
              </a:rPr>
              <a:t>Le plot vert </a:t>
            </a:r>
            <a:r>
              <a:rPr lang="en-US" sz="1600" dirty="0" err="1">
                <a:solidFill>
                  <a:prstClr val="black"/>
                </a:solidFill>
                <a:latin typeface="Arial"/>
              </a:rPr>
              <a:t>vaut</a:t>
            </a:r>
            <a:r>
              <a:rPr lang="en-US" sz="16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1600" b="1" dirty="0">
                <a:solidFill>
                  <a:srgbClr val="00B050"/>
                </a:solidFill>
                <a:latin typeface="Arial"/>
              </a:rPr>
              <a:t>1 point</a:t>
            </a:r>
            <a:r>
              <a:rPr lang="en-US" sz="1600" dirty="0">
                <a:solidFill>
                  <a:prstClr val="black"/>
                </a:solidFill>
                <a:latin typeface="Arial"/>
              </a:rPr>
              <a:t>.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B7AC519-1190-FCBA-B83D-5BE52B90F6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16" y="66368"/>
            <a:ext cx="975445" cy="144487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47B44DF-CA72-E9E6-F5EB-DB679C18D0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16564" y="252311"/>
            <a:ext cx="1371719" cy="1072989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45A23A62-6813-F8DF-F83C-CE946E8035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3385" y="1873995"/>
            <a:ext cx="4749345" cy="3339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057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9DDA7A-3546-78B9-D6F0-76FB7F3853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C4DBBBD-1440-5038-1A40-8991BC78FF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 5" descr="Une image contenant Caractère coloré, capture d’écran, art&#10;&#10;Description générée automatiquement">
            <a:extLst>
              <a:ext uri="{FF2B5EF4-FFF2-40B4-BE49-F238E27FC236}">
                <a16:creationId xmlns:a16="http://schemas.microsoft.com/office/drawing/2014/main" id="{F4BB9F60-A8A0-451B-B836-704634BC69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0"/>
            <a:ext cx="4807975" cy="6795810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AA78F828-C03C-4BFE-0245-7E0209E29E60}"/>
              </a:ext>
            </a:extLst>
          </p:cNvPr>
          <p:cNvSpPr txBox="1">
            <a:spLocks/>
          </p:cNvSpPr>
          <p:nvPr/>
        </p:nvSpPr>
        <p:spPr>
          <a:xfrm>
            <a:off x="4214663" y="143154"/>
            <a:ext cx="3759624" cy="154799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u="sng" dirty="0">
                <a:solidFill>
                  <a:srgbClr val="FFC00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PANIER D’OR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51E3C-2CED-EB96-8EAD-F7A87B193012}"/>
              </a:ext>
            </a:extLst>
          </p:cNvPr>
          <p:cNvSpPr txBox="1"/>
          <p:nvPr/>
        </p:nvSpPr>
        <p:spPr>
          <a:xfrm>
            <a:off x="1952617" y="1397670"/>
            <a:ext cx="486559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u="sng" dirty="0">
                <a:solidFill>
                  <a:srgbClr val="C0000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Epreuve 2 :</a:t>
            </a:r>
          </a:p>
          <a:p>
            <a:r>
              <a:rPr lang="fr-FR" sz="2000" dirty="0">
                <a:solidFill>
                  <a:srgbClr val="C0000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Baptiste OGER</a:t>
            </a:r>
          </a:p>
          <a:p>
            <a:r>
              <a:rPr lang="fr-FR" dirty="0">
                <a:solidFill>
                  <a:srgbClr val="C0000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Né à Rennes en 2000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05362486-E699-A6A4-58D9-0E610F356194}"/>
              </a:ext>
            </a:extLst>
          </p:cNvPr>
          <p:cNvSpPr txBox="1">
            <a:spLocks/>
          </p:cNvSpPr>
          <p:nvPr/>
        </p:nvSpPr>
        <p:spPr>
          <a:xfrm>
            <a:off x="653143" y="2500604"/>
            <a:ext cx="6124800" cy="405881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fr-FR" sz="1800" b="1" u="sng" dirty="0">
                <a:solidFill>
                  <a:srgbClr val="00206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Parcours sportif :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kumimoji="0" lang="fr-FR" sz="17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Formation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U11-U13 : Pluvigner BB / UCKNEF Vannes / CLE Vannes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U14-U15 : UCKNEF Vannes / UJAP Quimper / Pôle Espoir BZH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Centre de Formation : Nantes BH + Equipe de France U16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7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Professionnel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fr-FR" sz="1700" dirty="0">
                <a:solidFill>
                  <a:srgbClr val="00206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CEP Lorient (NM1)</a:t>
            </a:r>
          </a:p>
          <a:p>
            <a:pPr marL="0" indent="0">
              <a:lnSpc>
                <a:spcPct val="100000"/>
              </a:lnSpc>
              <a:buFont typeface="Wingdings" panose="05000000000000000000" pitchFamily="2" charset="2"/>
              <a:buChar char="Ø"/>
              <a:defRPr/>
            </a:pPr>
            <a:r>
              <a:rPr kumimoji="0" lang="fr-FR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Brest MB (NM3/NM2) / </a:t>
            </a:r>
            <a:r>
              <a:rPr lang="fr-FR" sz="1700" dirty="0">
                <a:solidFill>
                  <a:srgbClr val="00206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Equipe de France 3x3 U23</a:t>
            </a:r>
            <a:endParaRPr kumimoji="0" lang="fr-FR" sz="17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fr-FR" sz="1700" dirty="0">
                <a:solidFill>
                  <a:srgbClr val="00206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Etoile Angers Basket (NM1) / Equipe de France 3x3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Aurore Vitré Basket Bretagne (NM1)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2DD9F03-27A3-C302-3509-DD6BD2466B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301" y="74028"/>
            <a:ext cx="975445" cy="144487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90C2846-1B49-E315-26DE-43331B0014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9762" y="1175657"/>
            <a:ext cx="4216002" cy="466830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E630750-B6C6-9DF7-9BD6-8416497051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81812" y="168468"/>
            <a:ext cx="1707028" cy="133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636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3CED1D-B37C-D0D6-1290-98CB438BB0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FD49B20-4B4E-E900-4F89-217C16825B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 5" descr="Une image contenant Caractère coloré, capture d’écran, art&#10;&#10;Description générée automatiquement">
            <a:extLst>
              <a:ext uri="{FF2B5EF4-FFF2-40B4-BE49-F238E27FC236}">
                <a16:creationId xmlns:a16="http://schemas.microsoft.com/office/drawing/2014/main" id="{0301F9B9-4346-B9C0-4330-2B4775E8A7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0"/>
            <a:ext cx="4807975" cy="6795810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502D5059-52A0-99B6-4CA7-DF2309E94936}"/>
              </a:ext>
            </a:extLst>
          </p:cNvPr>
          <p:cNvSpPr txBox="1">
            <a:spLocks/>
          </p:cNvSpPr>
          <p:nvPr/>
        </p:nvSpPr>
        <p:spPr>
          <a:xfrm>
            <a:off x="4174372" y="62200"/>
            <a:ext cx="3821020" cy="154799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u="sng" dirty="0">
                <a:solidFill>
                  <a:srgbClr val="FFC00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PANIER D’OR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064F258-3412-FB9C-EB03-C2AF111FEB3B}"/>
              </a:ext>
            </a:extLst>
          </p:cNvPr>
          <p:cNvSpPr txBox="1"/>
          <p:nvPr/>
        </p:nvSpPr>
        <p:spPr>
          <a:xfrm>
            <a:off x="1547535" y="1292117"/>
            <a:ext cx="4012163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3200" b="1" u="sng" dirty="0">
                <a:solidFill>
                  <a:srgbClr val="C0000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Epreuve 2 :</a:t>
            </a:r>
          </a:p>
          <a:p>
            <a:pPr>
              <a:lnSpc>
                <a:spcPct val="150000"/>
              </a:lnSpc>
            </a:pPr>
            <a:r>
              <a:rPr lang="fr-FR" sz="3200" dirty="0">
                <a:solidFill>
                  <a:srgbClr val="C0000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Baptiste OGER</a:t>
            </a:r>
          </a:p>
          <a:p>
            <a:endParaRPr lang="fr-FR" dirty="0"/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AEE29C81-4A74-6499-E823-BACB9296623B}"/>
              </a:ext>
            </a:extLst>
          </p:cNvPr>
          <p:cNvSpPr txBox="1">
            <a:spLocks/>
          </p:cNvSpPr>
          <p:nvPr/>
        </p:nvSpPr>
        <p:spPr>
          <a:xfrm>
            <a:off x="1162746" y="2993108"/>
            <a:ext cx="4827847" cy="30930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fr-FR" sz="1700" dirty="0">
                <a:solidFill>
                  <a:srgbClr val="00206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Hauteur du panier : 2,60m</a:t>
            </a:r>
          </a:p>
          <a:p>
            <a:pPr>
              <a:lnSpc>
                <a:spcPct val="150000"/>
              </a:lnSpc>
            </a:pPr>
            <a:r>
              <a:rPr lang="fr-FR" sz="1700" dirty="0">
                <a:solidFill>
                  <a:srgbClr val="00206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Ballon : taille 5</a:t>
            </a:r>
          </a:p>
          <a:p>
            <a:pPr>
              <a:lnSpc>
                <a:spcPct val="150000"/>
              </a:lnSpc>
            </a:pPr>
            <a:r>
              <a:rPr lang="fr-FR" sz="1700" dirty="0">
                <a:solidFill>
                  <a:srgbClr val="00206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Durée : 45 secondes</a:t>
            </a:r>
          </a:p>
          <a:p>
            <a:pPr>
              <a:lnSpc>
                <a:spcPct val="150000"/>
              </a:lnSpc>
            </a:pPr>
            <a:r>
              <a:rPr lang="fr-FR" sz="1700" dirty="0">
                <a:solidFill>
                  <a:srgbClr val="00206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Matériel nécessaire : 3 ballons – 3 personnes (passe et rebond)</a:t>
            </a:r>
          </a:p>
          <a:p>
            <a:pPr>
              <a:lnSpc>
                <a:spcPct val="150000"/>
              </a:lnSpc>
            </a:pPr>
            <a:r>
              <a:rPr lang="fr-FR" sz="1700" dirty="0">
                <a:solidFill>
                  <a:srgbClr val="00206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Dribble + Tir en course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FA6DAA0-A272-640E-3AD9-303D35E190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301" y="74028"/>
            <a:ext cx="975445" cy="144487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BDFBAF8-EEAB-084F-F9AF-5E03650A01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9762" y="1175657"/>
            <a:ext cx="4216002" cy="466830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097FF68-375A-5B8A-DDE0-A4FEB60DF0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81812" y="168468"/>
            <a:ext cx="1707028" cy="133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15865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26454</TotalTime>
  <Words>1587</Words>
  <Application>Microsoft Office PowerPoint</Application>
  <PresentationFormat>Grand écran</PresentationFormat>
  <Paragraphs>180</Paragraphs>
  <Slides>18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6" baseType="lpstr">
      <vt:lpstr>ADLaM Display</vt:lpstr>
      <vt:lpstr>Arial</vt:lpstr>
      <vt:lpstr>Avenir Next LT Pro</vt:lpstr>
      <vt:lpstr>Calibri</vt:lpstr>
      <vt:lpstr>Calibri Light</vt:lpstr>
      <vt:lpstr>Russo One</vt:lpstr>
      <vt:lpstr>Wingdings</vt:lpstr>
      <vt:lpstr>Thème Office</vt:lpstr>
      <vt:lpstr>Présentation PowerPoint</vt:lpstr>
      <vt:lpstr>CHALLENGE PANIER D’OR Saison 2026/2027</vt:lpstr>
      <vt:lpstr>CHALLENGE PANIER D’OR Saison 2026/2027</vt:lpstr>
      <vt:lpstr>CHALLENGE PANIER D’OR Saison 2026/2027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Joël SIMON</dc:creator>
  <cp:lastModifiedBy>Jonathan RIVET</cp:lastModifiedBy>
  <cp:revision>24</cp:revision>
  <dcterms:created xsi:type="dcterms:W3CDTF">2023-07-03T14:29:09Z</dcterms:created>
  <dcterms:modified xsi:type="dcterms:W3CDTF">2026-08-19T13:40:48Z</dcterms:modified>
</cp:coreProperties>
</file>